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72" r:id="rId4"/>
    <p:sldId id="273" r:id="rId5"/>
    <p:sldId id="258" r:id="rId6"/>
    <p:sldId id="264" r:id="rId7"/>
    <p:sldId id="259" r:id="rId8"/>
    <p:sldId id="265" r:id="rId9"/>
    <p:sldId id="262" r:id="rId10"/>
    <p:sldId id="267" r:id="rId11"/>
    <p:sldId id="261" r:id="rId12"/>
    <p:sldId id="260" r:id="rId13"/>
    <p:sldId id="268" r:id="rId14"/>
    <p:sldId id="271" r:id="rId15"/>
    <p:sldId id="266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08"/>
    <p:restoredTop sz="94700"/>
  </p:normalViewPr>
  <p:slideViewPr>
    <p:cSldViewPr snapToGrid="0">
      <p:cViewPr varScale="1">
        <p:scale>
          <a:sx n="118" d="100"/>
          <a:sy n="118" d="100"/>
        </p:scale>
        <p:origin x="4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10T20:39:49.720"/>
    </inkml:context>
    <inkml:brush xml:id="br0">
      <inkml:brushProperty name="width" value="0.5" units="cm"/>
      <inkml:brushProperty name="height" value="1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0 0,'85'0,"-10"0,0 0,-1 0,15 0,-8 0,-14 0,-1 0,14 0,8 0,-12 0,23 0,-12 0,16 0,-11 0,-23 0,0 0,20 0,8 0,-31 0,-46 0,6 0,4 0,5 0,27 1,19 2,-10-2,16 1,-17-1,10 1,-16 0,-14-2,-6 0,9 0,9 0,-7 0,7 0,-10 0,10 0,-7 0,7 0,-10 0,0 0,1 0,-1 0,-7 0,-3 0,-14 0,-2 0,1 0,-6 0,14 0,-13 0,7 0,-1 0,-2 0,2 0,-3 0,1 0,-2 0,10 0,-6 0,14 0,-5 0,5 0,-7 0,-1 0,-6 0,-2 0,0 0,-4 0,13 0,-4 0,-1 0,-1 0,-7 0,0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2/10/26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2/10/26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2/10/26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2/10/26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2/10/26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2/10/26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2/10/26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2/10/26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2/10/26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2/10/26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2/10/26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2/10/26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zeitklicks.de/nationalsozialismus/2-weltkrieg/der-weg-in-den-krieg/was-ist-die-appeasementpolitik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BBwkgvmtUc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pb.de/themen/europa/ukraine-analysen/nr-311/559831/kommentar-ohne-sicherheitsgarantien-bedeutet-das-einfrieren-des-krieges-ein-zweites-muenchen-1938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6ADE87-65B8-A59C-208D-9A29C0D459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/>
              <a:t>Das Buch Seiten 110-111</a:t>
            </a:r>
            <a:endParaRPr lang="ru-DE" sz="5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B06310-C651-0824-3962-897207F2E4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sz="5400" b="1" dirty="0" err="1">
                <a:solidFill>
                  <a:schemeClr val="bg1"/>
                </a:solidFill>
              </a:rPr>
              <a:t>Scwarze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Schnelhefter</a:t>
            </a:r>
            <a:endParaRPr lang="ru-DE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412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29D5AB-3AEC-34D8-1DAD-77940A617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 </a:t>
            </a:r>
            <a:r>
              <a:rPr lang="en-US" dirty="0" err="1"/>
              <a:t>weg</a:t>
            </a:r>
            <a:r>
              <a:rPr lang="en-US" dirty="0"/>
              <a:t> in den </a:t>
            </a:r>
            <a:r>
              <a:rPr lang="en-US" dirty="0" err="1"/>
              <a:t>krieg</a:t>
            </a:r>
            <a:endParaRPr lang="ru-DE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79544AE-F2E5-A58E-9761-CD0BAF9BA13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509" r="5509"/>
          <a:stretch>
            <a:fillRect/>
          </a:stretch>
        </p:blipFill>
        <p:spPr/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467FAC3D-8179-FFD9-398C-B0D42FE21F7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</a:rPr>
              <a:t>Das Ziel der NS-</a:t>
            </a:r>
            <a:r>
              <a:rPr lang="en-US" sz="2400" dirty="0" err="1">
                <a:solidFill>
                  <a:schemeClr val="tx1"/>
                </a:solidFill>
              </a:rPr>
              <a:t>Außenpolitik</a:t>
            </a:r>
            <a:r>
              <a:rPr lang="en-US" sz="2400" dirty="0">
                <a:solidFill>
                  <a:schemeClr val="tx1"/>
                </a:solidFill>
              </a:rPr>
              <a:t> in ”Mein Kampf”</a:t>
            </a:r>
            <a:r>
              <a:rPr lang="de-DE" sz="2400" dirty="0">
                <a:solidFill>
                  <a:schemeClr val="tx1"/>
                </a:solidFill>
              </a:rPr>
              <a:t>: Deutschland wird ENTWEDER Weltmacht ODER überhaupt nicht mehr sein</a:t>
            </a:r>
            <a:endParaRPr lang="en-US" sz="2400" dirty="0">
              <a:solidFill>
                <a:schemeClr val="tx1"/>
              </a:solidFill>
            </a:endParaRPr>
          </a:p>
          <a:p>
            <a:pPr algn="l"/>
            <a:endParaRPr lang="ru-D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215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67C9F83-C6A8-6D24-3D3E-47A74270E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251" y="0"/>
            <a:ext cx="9384636" cy="668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364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D48A9-0BB7-E9B0-3134-6A39B3005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527E1F-C3F3-68B0-648B-85AF8A1A2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64" y="591825"/>
            <a:ext cx="12056072" cy="567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692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24306DAE-0DBE-5E62-8A1C-93897593C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>
                <a:latin typeface="GungsuhChe" panose="02030609000101010101" pitchFamily="49" charset="-127"/>
                <a:ea typeface="GungsuhChe" panose="02030609000101010101" pitchFamily="49" charset="-127"/>
              </a:rPr>
              <a:t>Hitler</a:t>
            </a:r>
            <a:br>
              <a:rPr lang="de-DE" dirty="0">
                <a:latin typeface="GungsuhChe" panose="02030609000101010101" pitchFamily="49" charset="-127"/>
                <a:ea typeface="GungsuhChe" panose="02030609000101010101" pitchFamily="49" charset="-127"/>
              </a:rPr>
            </a:br>
            <a:endParaRPr lang="ru-DE" dirty="0">
              <a:latin typeface="GungsuhChe" panose="02030609000101010101" pitchFamily="49" charset="-127"/>
              <a:ea typeface="GungsuhChe" panose="02030609000101010101" pitchFamily="49" charset="-127"/>
            </a:endParaRP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1C988CE2-5BDB-80A4-DAB2-EF018AC5DB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5567" y="3549918"/>
            <a:ext cx="4187953" cy="2194037"/>
          </a:xfrm>
        </p:spPr>
        <p:txBody>
          <a:bodyPr>
            <a:normAutofit/>
          </a:bodyPr>
          <a:lstStyle/>
          <a:p>
            <a:r>
              <a:rPr lang="de-DE" sz="2000" dirty="0">
                <a:latin typeface="GungsuhChe" panose="02030609000101010101" pitchFamily="49" charset="-127"/>
                <a:ea typeface="GungsuhChe" panose="02030609000101010101" pitchFamily="49" charset="-127"/>
              </a:rPr>
              <a:t>sprach viel vom </a:t>
            </a:r>
            <a:r>
              <a:rPr lang="de-DE" sz="3600" dirty="0">
                <a:solidFill>
                  <a:schemeClr val="bg1"/>
                </a:solidFill>
                <a:latin typeface="GungsuhChe" panose="02030609000101010101" pitchFamily="49" charset="-127"/>
                <a:ea typeface="GungsuhChe" panose="02030609000101010101" pitchFamily="49" charset="-127"/>
              </a:rPr>
              <a:t>Frieden, </a:t>
            </a:r>
            <a:br>
              <a:rPr lang="de-DE" sz="3600" dirty="0">
                <a:solidFill>
                  <a:schemeClr val="bg1"/>
                </a:solidFill>
                <a:latin typeface="GungsuhChe" panose="02030609000101010101" pitchFamily="49" charset="-127"/>
                <a:ea typeface="GungsuhChe" panose="02030609000101010101" pitchFamily="49" charset="-127"/>
              </a:rPr>
            </a:br>
            <a:r>
              <a:rPr lang="de-DE" sz="2000" dirty="0">
                <a:latin typeface="GungsuhChe" panose="02030609000101010101" pitchFamily="49" charset="-127"/>
                <a:ea typeface="GungsuhChe" panose="02030609000101010101" pitchFamily="49" charset="-127"/>
              </a:rPr>
              <a:t>wollte aber </a:t>
            </a:r>
            <a:r>
              <a:rPr lang="de-DE" sz="3600" b="1" dirty="0">
                <a:solidFill>
                  <a:schemeClr val="tx1"/>
                </a:solidFill>
                <a:latin typeface="GungsuhChe" panose="02030609000101010101" pitchFamily="49" charset="-127"/>
                <a:ea typeface="GungsuhChe" panose="02030609000101010101" pitchFamily="49" charset="-127"/>
              </a:rPr>
              <a:t>Krieg</a:t>
            </a:r>
            <a:endParaRPr lang="ru-DE" sz="2000" b="1" dirty="0">
              <a:solidFill>
                <a:schemeClr val="tx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845D092-74F1-B05B-08B0-19236DB6AF4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509" r="550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91429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3EB644-F64A-7620-0164-DE5FF5344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935064" cy="7008886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43C56D9-8CCF-3DE9-8317-72E8C77FC01F}"/>
              </a:ext>
            </a:extLst>
          </p:cNvPr>
          <p:cNvSpPr/>
          <p:nvPr/>
        </p:nvSpPr>
        <p:spPr>
          <a:xfrm>
            <a:off x="256936" y="4648200"/>
            <a:ext cx="4521893" cy="88174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DE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656B089B-19D0-D865-3717-0AFE1F1BF2C4}"/>
                  </a:ext>
                </a:extLst>
              </p14:cNvPr>
              <p14:cNvContentPartPr/>
              <p14:nvPr/>
            </p14:nvContentPartPr>
            <p14:xfrm>
              <a:off x="9697851" y="5540503"/>
              <a:ext cx="1431000" cy="4320"/>
            </p14:xfrm>
          </p:contentPart>
        </mc:Choice>
        <mc:Fallback xmlns=""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656B089B-19D0-D865-3717-0AFE1F1BF2C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07851" y="5360503"/>
                <a:ext cx="1610640" cy="363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16690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2231B5F-C422-82B4-92DA-7C0D0E5C1A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034143"/>
            <a:ext cx="8991600" cy="2998521"/>
          </a:xfrm>
        </p:spPr>
        <p:txBody>
          <a:bodyPr>
            <a:normAutofit/>
          </a:bodyPr>
          <a:lstStyle/>
          <a:p>
            <a:r>
              <a:rPr lang="de-DE" dirty="0"/>
              <a:t>Wusste die deutsche Bevölkerung das während der NS-Zeit?</a:t>
            </a: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B224DA57-155C-880A-D63D-E6CA076038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DE" dirty="0"/>
          </a:p>
        </p:txBody>
      </p:sp>
    </p:spTree>
    <p:extLst>
      <p:ext uri="{BB962C8B-B14F-4D97-AF65-F5344CB8AC3E}">
        <p14:creationId xmlns:p14="http://schemas.microsoft.com/office/powerpoint/2010/main" val="997628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B9FD8F-B6BF-5C7B-9734-F6473307C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DE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1839B60-1318-FFDE-C9C2-93186E1DA7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0239" y="192262"/>
            <a:ext cx="9231522" cy="62914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361012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10">
            <a:hlinkClick r:id="rId2"/>
            <a:extLst>
              <a:ext uri="{FF2B5EF4-FFF2-40B4-BE49-F238E27FC236}">
                <a16:creationId xmlns:a16="http://schemas.microsoft.com/office/drawing/2014/main" id="{D0FB2D3E-E75D-53FE-D9D6-16FE3BB1ED7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51113" y="71592"/>
            <a:ext cx="9797143" cy="6786408"/>
          </a:xfrm>
        </p:spPr>
      </p:pic>
      <p:sp>
        <p:nvSpPr>
          <p:cNvPr id="12" name="Прямоугольник 11">
            <a:hlinkClick r:id="rId2"/>
            <a:extLst>
              <a:ext uri="{FF2B5EF4-FFF2-40B4-BE49-F238E27FC236}">
                <a16:creationId xmlns:a16="http://schemas.microsoft.com/office/drawing/2014/main" id="{8A8825F8-C8AE-ED6B-CBAB-D481613570D7}"/>
              </a:ext>
            </a:extLst>
          </p:cNvPr>
          <p:cNvSpPr/>
          <p:nvPr/>
        </p:nvSpPr>
        <p:spPr>
          <a:xfrm>
            <a:off x="4539343" y="4245429"/>
            <a:ext cx="6041571" cy="261257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D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B08424-46C2-F63C-64A8-94A02B14C28A}"/>
              </a:ext>
            </a:extLst>
          </p:cNvPr>
          <p:cNvSpPr txBox="1"/>
          <p:nvPr/>
        </p:nvSpPr>
        <p:spPr>
          <a:xfrm>
            <a:off x="5268686" y="4855029"/>
            <a:ext cx="2558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website</a:t>
            </a:r>
            <a:endParaRPr lang="ru-DE" dirty="0"/>
          </a:p>
        </p:txBody>
      </p:sp>
    </p:spTree>
    <p:extLst>
      <p:ext uri="{BB962C8B-B14F-4D97-AF65-F5344CB8AC3E}">
        <p14:creationId xmlns:p14="http://schemas.microsoft.com/office/powerpoint/2010/main" val="2700836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37736713-5277-F7CE-3072-A0D9CAB7C1F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16428" y="18040"/>
            <a:ext cx="9775371" cy="6821920"/>
          </a:xfrm>
        </p:spPr>
      </p:pic>
    </p:spTree>
    <p:extLst>
      <p:ext uri="{BB962C8B-B14F-4D97-AF65-F5344CB8AC3E}">
        <p14:creationId xmlns:p14="http://schemas.microsoft.com/office/powerpoint/2010/main" val="2496616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3D13A8-2BD4-4738-7861-791BE0B94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75734"/>
            <a:ext cx="7729728" cy="803980"/>
          </a:xfrm>
        </p:spPr>
        <p:txBody>
          <a:bodyPr/>
          <a:lstStyle/>
          <a:p>
            <a:r>
              <a:rPr lang="de-DE" dirty="0"/>
              <a:t>Das buch/Film als die quelle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4D0DC954-1D67-860F-473D-B91E9C7E406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231136" y="1136196"/>
            <a:ext cx="3520635" cy="5339241"/>
          </a:xfrm>
        </p:spPr>
      </p:pic>
      <p:sp>
        <p:nvSpPr>
          <p:cNvPr id="5" name="Объект 4">
            <a:extLst>
              <a:ext uri="{FF2B5EF4-FFF2-40B4-BE49-F238E27FC236}">
                <a16:creationId xmlns:a16="http://schemas.microsoft.com/office/drawing/2014/main" id="{528ED342-3839-2C9E-FDA2-1EBC3F7E81E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de-DE" b="1" dirty="0">
                <a:hlinkClick r:id="rId3"/>
              </a:rPr>
              <a:t>München – Im Angesicht des Krieges | Offizieller Trailer | Netflix</a:t>
            </a:r>
            <a:endParaRPr lang="ru-DE" sz="2800" dirty="0"/>
          </a:p>
        </p:txBody>
      </p:sp>
    </p:spTree>
    <p:extLst>
      <p:ext uri="{BB962C8B-B14F-4D97-AF65-F5344CB8AC3E}">
        <p14:creationId xmlns:p14="http://schemas.microsoft.com/office/powerpoint/2010/main" val="2201487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DD23C3-FC71-802C-8D0E-B2DC32FDA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62" y="124691"/>
            <a:ext cx="11956473" cy="1305929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Kommentar: Ohne Sicherheitsgarantien bedeutet das "Einfrieren des Krieges" ein zweites "München 1938"</a:t>
            </a:r>
            <a:endParaRPr lang="ru-DE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7A77F34-0CAC-6B13-B27B-B86287F9B5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81141" y="1675995"/>
            <a:ext cx="6068896" cy="404593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14D97A-ECA3-9323-2A90-C03CEB789F2C}"/>
              </a:ext>
            </a:extLst>
          </p:cNvPr>
          <p:cNvSpPr txBox="1"/>
          <p:nvPr/>
        </p:nvSpPr>
        <p:spPr>
          <a:xfrm>
            <a:off x="277091" y="6086978"/>
            <a:ext cx="11637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hlinkClick r:id="rId3"/>
              </a:rPr>
              <a:t>Selenskyj und Scholz beim NATO-Gipfel 2023. Da eine baldige NATO-Mitgliedschaft der Ukraine zweifelhaft ist, braucht die Ukraine andere Sicherheitsgarantien. (© </a:t>
            </a:r>
            <a:r>
              <a:rPr lang="de-DE" dirty="0" err="1">
                <a:hlinkClick r:id="rId3"/>
              </a:rPr>
              <a:t>picture-alliance</a:t>
            </a:r>
            <a:r>
              <a:rPr lang="de-DE" dirty="0">
                <a:hlinkClick r:id="rId3"/>
              </a:rPr>
              <a:t>, dpa | Kay Nietfeld)</a:t>
            </a:r>
            <a:endParaRPr lang="ru-DE" dirty="0"/>
          </a:p>
        </p:txBody>
      </p:sp>
    </p:spTree>
    <p:extLst>
      <p:ext uri="{BB962C8B-B14F-4D97-AF65-F5344CB8AC3E}">
        <p14:creationId xmlns:p14="http://schemas.microsoft.com/office/powerpoint/2010/main" val="2529567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30FE09FD-BA71-E9B8-C908-D89AA3AB0F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257" y="-167858"/>
            <a:ext cx="11440886" cy="7193716"/>
          </a:xfrm>
        </p:spPr>
      </p:pic>
    </p:spTree>
    <p:extLst>
      <p:ext uri="{BB962C8B-B14F-4D97-AF65-F5344CB8AC3E}">
        <p14:creationId xmlns:p14="http://schemas.microsoft.com/office/powerpoint/2010/main" val="1171579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2BAAD-CAAF-C5DA-CF94-8D6F89FB2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15EF6B3F-2FE6-61A5-508D-4BD717701B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4672" r="58921" b="67366"/>
          <a:stretch>
            <a:fillRect/>
          </a:stretch>
        </p:blipFill>
        <p:spPr>
          <a:xfrm>
            <a:off x="2230582" y="23236"/>
            <a:ext cx="7730835" cy="683476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850850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4ADC6BE-0A4E-8B0F-8439-D41915C80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Appeasement</a:t>
            </a:r>
            <a:endParaRPr lang="ru-DE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EEB66F2-C0D2-C121-FD9B-4CAE40D20C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3200" dirty="0"/>
              <a:t>Appeasement bringt keinen Frieden, sondern verzögert nur das Unvermeidliche — das ist die Lehre aus dieser Geschichte.</a:t>
            </a:r>
            <a:endParaRPr lang="ru-DE" sz="3200" dirty="0"/>
          </a:p>
        </p:txBody>
      </p:sp>
    </p:spTree>
    <p:extLst>
      <p:ext uri="{BB962C8B-B14F-4D97-AF65-F5344CB8AC3E}">
        <p14:creationId xmlns:p14="http://schemas.microsoft.com/office/powerpoint/2010/main" val="5555359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02FDD784-0EEC-208D-D5B5-875BEC7F4B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0762" t="5255" r="5918" b="39519"/>
          <a:stretch>
            <a:fillRect/>
          </a:stretch>
        </p:blipFill>
        <p:spPr>
          <a:xfrm>
            <a:off x="3255817" y="-37932"/>
            <a:ext cx="5126183" cy="689593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117872378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111</TotalTime>
  <Words>136</Words>
  <Application>Microsoft Macintosh PowerPoint</Application>
  <PresentationFormat>Широкоэкранный</PresentationFormat>
  <Paragraphs>14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GungsuhChe</vt:lpstr>
      <vt:lpstr>Arial</vt:lpstr>
      <vt:lpstr>Corbel</vt:lpstr>
      <vt:lpstr>Gill Sans MT</vt:lpstr>
      <vt:lpstr>Посылка</vt:lpstr>
      <vt:lpstr>Das Buch Seiten 110-111</vt:lpstr>
      <vt:lpstr>Der weg in den krieg</vt:lpstr>
      <vt:lpstr>Презентация PowerPoint</vt:lpstr>
      <vt:lpstr>Презентация PowerPoint</vt:lpstr>
      <vt:lpstr>Hitler </vt:lpstr>
      <vt:lpstr>Презентация PowerPoint</vt:lpstr>
      <vt:lpstr>Wusste die deutsche Bevölkerung das während der NS-Zeit?</vt:lpstr>
      <vt:lpstr>Презентация PowerPoint</vt:lpstr>
      <vt:lpstr>Презентация PowerPoint</vt:lpstr>
      <vt:lpstr>Презентация PowerPoint</vt:lpstr>
      <vt:lpstr>Das buch/Film als die quelle</vt:lpstr>
      <vt:lpstr>Kommentar: Ohne Sicherheitsgarantien bedeutet das "Einfrieren des Krieges" ein zweites "München 1938"</vt:lpstr>
      <vt:lpstr>Презентация PowerPoint</vt:lpstr>
      <vt:lpstr>Презентация PowerPoint</vt:lpstr>
      <vt:lpstr>Appeasement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Vadym Yatsunyk</dc:creator>
  <cp:lastModifiedBy>Vadym Yatsunyk</cp:lastModifiedBy>
  <cp:revision>3</cp:revision>
  <dcterms:created xsi:type="dcterms:W3CDTF">2026-02-10T19:27:40Z</dcterms:created>
  <dcterms:modified xsi:type="dcterms:W3CDTF">2026-02-10T22:07:43Z</dcterms:modified>
</cp:coreProperties>
</file>