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5257" r:id="rId1"/>
  </p:sldMasterIdLst>
  <p:sldIdLst>
    <p:sldId id="256" r:id="rId2"/>
    <p:sldId id="266" r:id="rId3"/>
    <p:sldId id="267" r:id="rId4"/>
    <p:sldId id="268" r:id="rId5"/>
    <p:sldId id="257" r:id="rId6"/>
    <p:sldId id="264" r:id="rId7"/>
    <p:sldId id="258" r:id="rId8"/>
    <p:sldId id="259" r:id="rId9"/>
    <p:sldId id="260" r:id="rId10"/>
    <p:sldId id="261" r:id="rId11"/>
    <p:sldId id="262" r:id="rId12"/>
    <p:sldId id="263"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11"/>
    <p:restoredTop sz="94678"/>
  </p:normalViewPr>
  <p:slideViewPr>
    <p:cSldViewPr snapToGrid="0" snapToObjects="1">
      <p:cViewPr varScale="1">
        <p:scale>
          <a:sx n="117" d="100"/>
          <a:sy n="117" d="100"/>
        </p:scale>
        <p:origin x="400"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690626" y="1346947"/>
            <a:ext cx="7667244"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90626" y="4282763"/>
            <a:ext cx="7667244"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90626" y="1484779"/>
            <a:ext cx="7667244"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788670" y="1432223"/>
            <a:ext cx="7475220" cy="3035808"/>
          </a:xfrm>
        </p:spPr>
        <p:txBody>
          <a:bodyPr anchor="ctr">
            <a:noAutofit/>
          </a:bodyPr>
          <a:lstStyle>
            <a:lvl1pPr algn="l">
              <a:lnSpc>
                <a:spcPct val="85000"/>
              </a:lnSpc>
              <a:defRPr sz="6600" b="1" cap="none" baseline="0">
                <a:blipFill dpi="0" rotWithShape="1">
                  <a:blip r:embed="rId4"/>
                  <a:srcRect/>
                  <a:tile tx="6350" ty="-127000" sx="65000" sy="64000" flip="none" algn="tl"/>
                </a:blipFill>
              </a:defRPr>
            </a:lvl1pPr>
          </a:lstStyle>
          <a:p>
            <a:r>
              <a:rPr lang="ru-RU"/>
              <a:t>Образец заголовка</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1">
                <a:solidFill>
                  <a:schemeClr val="accent2">
                    <a:lumMod val="7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C1FF6DA9-008F-8B48-92A6-B652298478BF}" type="slidenum">
              <a:rPr lang="en-US" smtClean="0"/>
              <a:t>‹#›</a:t>
            </a:fld>
            <a:endParaRPr lang="en-US"/>
          </a:p>
        </p:txBody>
      </p:sp>
    </p:spTree>
    <p:extLst>
      <p:ext uri="{BB962C8B-B14F-4D97-AF65-F5344CB8AC3E}">
        <p14:creationId xmlns:p14="http://schemas.microsoft.com/office/powerpoint/2010/main" val="4141449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7314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5000"/>
              </a:lnSpc>
              <a:defRPr sz="6600" b="1"/>
            </a:lvl1pPr>
          </a:lstStyle>
          <a:p>
            <a:r>
              <a:rPr lang="ru-RU"/>
              <a:t>Образец заголовка</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1">
                <a:solidFill>
                  <a:schemeClr val="accent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a:xfrm>
            <a:off x="6445251" y="6272785"/>
            <a:ext cx="1983232" cy="365125"/>
          </a:xfrm>
        </p:spPr>
        <p:txBody>
          <a:bodyPr/>
          <a:lstStyle/>
          <a:p>
            <a:fld id="{5BCAD085-E8A6-8845-BD4E-CB4CCA059FC4}" type="datetimeFigureOut">
              <a:rPr lang="en-US" smtClean="0"/>
              <a:t>2/1/26</a:t>
            </a:fld>
            <a:endParaRPr lang="en-US"/>
          </a:p>
        </p:txBody>
      </p:sp>
      <p:sp>
        <p:nvSpPr>
          <p:cNvPr id="5" name="Footer Placeholder 4"/>
          <p:cNvSpPr>
            <a:spLocks noGrp="1"/>
          </p:cNvSpPr>
          <p:nvPr>
            <p:ph type="ftr" sz="quarter" idx="11"/>
          </p:nvPr>
        </p:nvSpPr>
        <p:spPr>
          <a:xfrm>
            <a:off x="1637031" y="6272785"/>
            <a:ext cx="4745736" cy="365125"/>
          </a:xfrm>
        </p:spPr>
        <p:txBody>
          <a:bodyPr/>
          <a:lstStyle/>
          <a:p>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C1FF6DA9-008F-8B48-92A6-B652298478BF}" type="slidenum">
              <a:rPr lang="en-US" smtClean="0"/>
              <a:t>‹#›</a:t>
            </a:fld>
            <a:endParaRPr lang="en-US"/>
          </a:p>
        </p:txBody>
      </p:sp>
    </p:spTree>
    <p:extLst>
      <p:ext uri="{BB962C8B-B14F-4D97-AF65-F5344CB8AC3E}">
        <p14:creationId xmlns:p14="http://schemas.microsoft.com/office/powerpoint/2010/main" val="1636797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469732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2/1/26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
        <p:nvSpPr>
          <p:cNvPr id="10" name="Title 9"/>
          <p:cNvSpPr>
            <a:spLocks noGrp="1"/>
          </p:cNvSpPr>
          <p:nvPr>
            <p:ph type="title"/>
          </p:nvPr>
        </p:nvSpPr>
        <p:spPr/>
        <p:txBody>
          <a:bodyPr/>
          <a:lstStyle/>
          <a:p>
            <a:r>
              <a:rPr lang="ru-RU"/>
              <a:t>Образец заголовка</a:t>
            </a:r>
            <a:endParaRPr lang="en-US" dirty="0"/>
          </a:p>
        </p:txBody>
      </p:sp>
    </p:spTree>
    <p:extLst>
      <p:ext uri="{BB962C8B-B14F-4D97-AF65-F5344CB8AC3E}">
        <p14:creationId xmlns:p14="http://schemas.microsoft.com/office/powerpoint/2010/main" val="677164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Только заголовок">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BCAD085-E8A6-8845-BD4E-CB4CCA059FC4}" type="datetimeFigureOut">
              <a:rPr lang="en-US" smtClean="0"/>
              <a:t>2/1/26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
        <p:nvSpPr>
          <p:cNvPr id="6" name="Title 5"/>
          <p:cNvSpPr>
            <a:spLocks noGrp="1"/>
          </p:cNvSpPr>
          <p:nvPr>
            <p:ph type="title"/>
          </p:nvPr>
        </p:nvSpPr>
        <p:spPr/>
        <p:txBody>
          <a:bodyPr/>
          <a:lstStyle/>
          <a:p>
            <a:r>
              <a:rPr lang="ru-RU"/>
              <a:t>Образец заголовка</a:t>
            </a:r>
            <a:endParaRPr lang="en-US"/>
          </a:p>
        </p:txBody>
      </p:sp>
    </p:spTree>
    <p:extLst>
      <p:ext uri="{BB962C8B-B14F-4D97-AF65-F5344CB8AC3E}">
        <p14:creationId xmlns:p14="http://schemas.microsoft.com/office/powerpoint/2010/main" val="2832830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2/1/26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76673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1"/>
            </a:lvl1pPr>
          </a:lstStyle>
          <a:p>
            <a:r>
              <a:rPr lang="ru-RU"/>
              <a:t>Образец заголовка</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BCAD085-E8A6-8845-BD4E-CB4CCA059FC4}" type="datetimeFigureOut">
              <a:rPr lang="en-US" smtClean="0"/>
              <a:t>2/1/26</a:t>
            </a:fld>
            <a:endParaRPr lang="en-US"/>
          </a:p>
        </p:txBody>
      </p:sp>
      <p:sp>
        <p:nvSpPr>
          <p:cNvPr id="6" name="Footer Placeholder 5"/>
          <p:cNvSpPr>
            <a:spLocks noGrp="1"/>
          </p:cNvSpPr>
          <p:nvPr>
            <p:ph type="ftr" sz="quarter" idx="11"/>
          </p:nvPr>
        </p:nvSpPr>
        <p:spPr/>
        <p:txBody>
          <a:bodyPr/>
          <a:lstStyle/>
          <a:p>
            <a:endParaRPr lang="en-US"/>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19971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1"/>
            </a:lvl1pPr>
          </a:lstStyle>
          <a:p>
            <a:r>
              <a:rPr lang="ru-RU"/>
              <a:t>Образец заголовка</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lvl1pPr>
              <a:defRPr>
                <a:solidFill>
                  <a:schemeClr val="accent2">
                    <a:lumMod val="50000"/>
                  </a:schemeClr>
                </a:solidFill>
              </a:defRPr>
            </a:lvl1pPr>
          </a:lstStyle>
          <a:p>
            <a:fld id="{5BCAD085-E8A6-8845-BD4E-CB4CCA059FC4}" type="datetimeFigureOut">
              <a:rPr lang="en-US" smtClean="0"/>
              <a:t>2/1/26</a:t>
            </a:fld>
            <a:endParaRPr lang="en-US"/>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24076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332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110817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2">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2">
                    <a:lumMod val="50000"/>
                  </a:schemeClr>
                </a:solidFill>
              </a:defRPr>
            </a:lvl1pPr>
          </a:lstStyle>
          <a:p>
            <a:fld id="{5BCAD085-E8A6-8845-BD4E-CB4CCA059FC4}" type="datetimeFigureOut">
              <a:rPr lang="en-US" smtClean="0"/>
              <a:t>2/1/26</a:t>
            </a:fld>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2">
                    <a:lumMod val="50000"/>
                  </a:schemeClr>
                </a:solidFill>
              </a:defRPr>
            </a:lvl1pPr>
          </a:lstStyle>
          <a:p>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j-lt"/>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3086736374"/>
      </p:ext>
    </p:extLst>
  </p:cSld>
  <p:clrMap bg1="lt1" tx1="dk1" bg2="lt2" tx2="dk2" accent1="accent1" accent2="accent2" accent3="accent3" accent4="accent4" accent5="accent5" accent6="accent6" hlink="hlink" folHlink="folHlink"/>
  <p:sldLayoutIdLst>
    <p:sldLayoutId id="2147485258" r:id="rId1"/>
    <p:sldLayoutId id="2147485259" r:id="rId2"/>
    <p:sldLayoutId id="2147485260" r:id="rId3"/>
    <p:sldLayoutId id="2147485261" r:id="rId4"/>
    <p:sldLayoutId id="2147485262" r:id="rId5"/>
    <p:sldLayoutId id="2147485263" r:id="rId6"/>
    <p:sldLayoutId id="2147485264" r:id="rId7"/>
    <p:sldLayoutId id="2147485265" r:id="rId8"/>
    <p:sldLayoutId id="2147485266" r:id="rId9"/>
    <p:sldLayoutId id="2147485267" r:id="rId10"/>
    <p:sldLayoutId id="2147485268" r:id="rId11"/>
  </p:sldLayoutIdLst>
  <p:txStyles>
    <p:titleStyle>
      <a:lvl1pPr algn="l" defTabSz="914400" rtl="0" eaLnBrk="1" latinLnBrk="0" hangingPunct="1">
        <a:lnSpc>
          <a:spcPct val="90000"/>
        </a:lnSpc>
        <a:spcBef>
          <a:spcPct val="0"/>
        </a:spcBef>
        <a:buNone/>
        <a:defRPr sz="42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2"/>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1.wdr.de/nachrichten/rheinland/iran-demonstration-duesseldorf-102.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ndr.de/nachrichten/mecklenburg-vorpommern/trotz-bauernprotesten-verkehr-an-autobahnen-laeuft-bisher-reibungslos,protest-148.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bpb.de/mediathek/video/507999/meinungsfreiheit/"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dhm.de/lemo/kapitel/vormaerz-und-revolution/der-deutsche-bund/das-hambacher-fest-1832" TargetMode="External"/><Relationship Id="rId2" Type="http://schemas.openxmlformats.org/officeDocument/2006/relationships/hyperlink" Target="https://studyflix.de/geschichte/hambacher-fest-4986"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studyflix.de/geschichte/wiener-kongress-4429"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bpb.de/lernen/angebote/vorbild/506880/unterrichtseinheit-4-3-3-vertiefung-grundgesetz-meinungsfreihei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dirty="0"/>
              <a:t>Protest </a:t>
            </a:r>
            <a:r>
              <a:rPr dirty="0" err="1"/>
              <a:t>gegen</a:t>
            </a:r>
            <a:r>
              <a:rPr dirty="0"/>
              <a:t> die </a:t>
            </a:r>
            <a:r>
              <a:rPr dirty="0" err="1"/>
              <a:t>Fürstenherrschaft</a:t>
            </a:r>
            <a:endParaRPr dirty="0"/>
          </a:p>
        </p:txBody>
      </p:sp>
      <p:sp>
        <p:nvSpPr>
          <p:cNvPr id="3" name="Subtitle 2"/>
          <p:cNvSpPr>
            <a:spLocks noGrp="1"/>
          </p:cNvSpPr>
          <p:nvPr>
            <p:ph type="subTitle" idx="1"/>
          </p:nvPr>
        </p:nvSpPr>
        <p:spPr/>
        <p:txBody>
          <a:bodyPr/>
          <a:lstStyle/>
          <a:p>
            <a:r>
              <a:t>Freiheit damals und heute – Klasse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D9F166-D3C0-3CE6-2D5D-8FB7D1DBABFD}"/>
              </a:ext>
            </a:extLst>
          </p:cNvPr>
          <p:cNvSpPr>
            <a:spLocks noGrp="1"/>
          </p:cNvSpPr>
          <p:nvPr>
            <p:ph type="title"/>
          </p:nvPr>
        </p:nvSpPr>
        <p:spPr/>
        <p:txBody>
          <a:bodyPr/>
          <a:lstStyle/>
          <a:p>
            <a:r>
              <a:rPr lang="en-US" dirty="0" err="1"/>
              <a:t>Proteste</a:t>
            </a:r>
            <a:r>
              <a:rPr lang="en-US" dirty="0"/>
              <a:t> in Europa 2026</a:t>
            </a:r>
            <a:endParaRPr lang="ru-UA" dirty="0"/>
          </a:p>
        </p:txBody>
      </p:sp>
      <p:sp>
        <p:nvSpPr>
          <p:cNvPr id="3" name="Объект 2">
            <a:extLst>
              <a:ext uri="{FF2B5EF4-FFF2-40B4-BE49-F238E27FC236}">
                <a16:creationId xmlns:a16="http://schemas.microsoft.com/office/drawing/2014/main" id="{4DBE28D8-482A-29D0-75F0-368645E09F1F}"/>
              </a:ext>
            </a:extLst>
          </p:cNvPr>
          <p:cNvSpPr>
            <a:spLocks noGrp="1"/>
          </p:cNvSpPr>
          <p:nvPr>
            <p:ph idx="1"/>
          </p:nvPr>
        </p:nvSpPr>
        <p:spPr/>
        <p:txBody>
          <a:bodyPr/>
          <a:lstStyle/>
          <a:p>
            <a:r>
              <a:rPr lang="de-DE" dirty="0"/>
              <a:t>In Europa haben sich im ersten Monat des Jahres 2026 vor allem große Iran-Solidaritätsdemonstrationen, Bauernproteste in mehreren Ländern sowie die Proteste während der Winterspiele in Italien bemerkbar gemacht; in Deutschland gab es vor allem Kundgebungen zu Iran und Agrarpolitik</a:t>
            </a:r>
            <a:endParaRPr lang="ru-UA" dirty="0"/>
          </a:p>
        </p:txBody>
      </p:sp>
    </p:spTree>
    <p:extLst>
      <p:ext uri="{BB962C8B-B14F-4D97-AF65-F5344CB8AC3E}">
        <p14:creationId xmlns:p14="http://schemas.microsoft.com/office/powerpoint/2010/main" val="2743729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1377950-C0E5-7305-F5B5-D20E0C274F9F}"/>
              </a:ext>
            </a:extLst>
          </p:cNvPr>
          <p:cNvSpPr>
            <a:spLocks noGrp="1"/>
          </p:cNvSpPr>
          <p:nvPr>
            <p:ph type="title"/>
          </p:nvPr>
        </p:nvSpPr>
        <p:spPr/>
        <p:txBody>
          <a:bodyPr/>
          <a:lstStyle/>
          <a:p>
            <a:r>
              <a:rPr lang="de-DE" dirty="0"/>
              <a:t>Großdemo pro Iran in NRW</a:t>
            </a:r>
            <a:br>
              <a:rPr lang="de-DE" dirty="0"/>
            </a:br>
            <a:endParaRPr lang="ru-UA" dirty="0"/>
          </a:p>
        </p:txBody>
      </p:sp>
      <p:sp>
        <p:nvSpPr>
          <p:cNvPr id="3" name="Объект 2">
            <a:extLst>
              <a:ext uri="{FF2B5EF4-FFF2-40B4-BE49-F238E27FC236}">
                <a16:creationId xmlns:a16="http://schemas.microsoft.com/office/drawing/2014/main" id="{1440EBF4-C98A-9C37-39C5-984751CC8C0C}"/>
              </a:ext>
            </a:extLst>
          </p:cNvPr>
          <p:cNvSpPr>
            <a:spLocks noGrp="1"/>
          </p:cNvSpPr>
          <p:nvPr>
            <p:ph idx="1"/>
          </p:nvPr>
        </p:nvSpPr>
        <p:spPr/>
        <p:txBody>
          <a:bodyPr/>
          <a:lstStyle/>
          <a:p>
            <a:r>
              <a:rPr lang="de-DE" dirty="0"/>
              <a:t>In Düsseldorf haben </a:t>
            </a:r>
            <a:r>
              <a:rPr lang="de-DE" dirty="0">
                <a:hlinkClick r:id="rId2"/>
              </a:rPr>
              <a:t>am 24. Januar </a:t>
            </a:r>
            <a:r>
              <a:rPr lang="de-DE" dirty="0"/>
              <a:t>Tausende für Freiheit im Iran demonstriert; laut Presseberichten waren es rund 5.000 bis 18.000 Teilnehmerinnen, darunter viele Menschen aus der iranischen Gemeinde und Exiliraner, die sich für einen Regimewechsel aussprachen.</a:t>
            </a:r>
          </a:p>
          <a:p>
            <a:r>
              <a:rPr lang="de-DE" dirty="0"/>
              <a:t>Der Protest richtete sich gegen die brutale Niederschlagung der Proteste im Iran seit Ende 2025 und zeigte Solidarität mit den Demonstranten, vielen Opfern und deren Familien. In der Hansestadt Hamburg fanden am 13. und Ende Januar jeweils tausende (z. B. rund 13.000) ähnliche Iran-Kundgebungen statt.</a:t>
            </a:r>
            <a:endParaRPr lang="ru-UA" dirty="0"/>
          </a:p>
        </p:txBody>
      </p:sp>
    </p:spTree>
    <p:extLst>
      <p:ext uri="{BB962C8B-B14F-4D97-AF65-F5344CB8AC3E}">
        <p14:creationId xmlns:p14="http://schemas.microsoft.com/office/powerpoint/2010/main" val="1463067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826792-6950-05B3-AFF1-22EE897D3041}"/>
              </a:ext>
            </a:extLst>
          </p:cNvPr>
          <p:cNvSpPr>
            <a:spLocks noGrp="1"/>
          </p:cNvSpPr>
          <p:nvPr>
            <p:ph type="title"/>
          </p:nvPr>
        </p:nvSpPr>
        <p:spPr/>
        <p:txBody>
          <a:bodyPr/>
          <a:lstStyle/>
          <a:p>
            <a:r>
              <a:rPr lang="de-DE" dirty="0"/>
              <a:t>Bauernproteste in Deutschland und der EU</a:t>
            </a:r>
            <a:endParaRPr lang="ru-UA" dirty="0"/>
          </a:p>
        </p:txBody>
      </p:sp>
      <p:sp>
        <p:nvSpPr>
          <p:cNvPr id="3" name="Объект 2">
            <a:extLst>
              <a:ext uri="{FF2B5EF4-FFF2-40B4-BE49-F238E27FC236}">
                <a16:creationId xmlns:a16="http://schemas.microsoft.com/office/drawing/2014/main" id="{D022946B-16EC-CFA9-976C-C767AD12A654}"/>
              </a:ext>
            </a:extLst>
          </p:cNvPr>
          <p:cNvSpPr>
            <a:spLocks noGrp="1"/>
          </p:cNvSpPr>
          <p:nvPr>
            <p:ph idx="1"/>
          </p:nvPr>
        </p:nvSpPr>
        <p:spPr/>
        <p:txBody>
          <a:bodyPr>
            <a:normAutofit/>
          </a:bodyPr>
          <a:lstStyle/>
          <a:p>
            <a:r>
              <a:rPr lang="de-DE" dirty="0"/>
              <a:t>In Deutschland und Europa </a:t>
            </a:r>
            <a:r>
              <a:rPr lang="de-DE" dirty="0">
                <a:hlinkClick r:id="rId2"/>
              </a:rPr>
              <a:t>gingen im Januar 2026 </a:t>
            </a:r>
            <a:r>
              <a:rPr lang="de-DE" dirty="0"/>
              <a:t>erneut Landwirte auf die Straße, vor allem gegen das geplante EU-Mercosur-Abkommen mit Südamerika und gegen Bürokratie sowie Kürzungen im Agrarhaushalt.</a:t>
            </a:r>
          </a:p>
          <a:p>
            <a:r>
              <a:rPr lang="de-DE" dirty="0"/>
              <a:t>So protestierten am 17. Januar in Berlin rund 8.000 Menschen mit Traktoren unter dem Motto „Wir haben es satt!“ und forderten eine bäuerliche, ökologischere und gerechtere Landwirtschaft. Gleichzeitig organisierte das europäische Bauernbündnis COPA eine große Demo vor dem EU-Parlament in Straßburg am 20. Januar, ebenfalls mit Schwerpunkt auf Mercosur und finanzielle Sicherheit für die Landwirtschaft.</a:t>
            </a:r>
          </a:p>
        </p:txBody>
      </p:sp>
    </p:spTree>
    <p:extLst>
      <p:ext uri="{BB962C8B-B14F-4D97-AF65-F5344CB8AC3E}">
        <p14:creationId xmlns:p14="http://schemas.microsoft.com/office/powerpoint/2010/main" val="12704776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dirty="0"/>
              <a:t>Protest – </a:t>
            </a:r>
            <a:r>
              <a:rPr dirty="0" err="1"/>
              <a:t>damals</a:t>
            </a:r>
            <a:r>
              <a:rPr dirty="0"/>
              <a:t> und </a:t>
            </a:r>
            <a:r>
              <a:rPr dirty="0" err="1"/>
              <a:t>heute</a:t>
            </a:r>
            <a:endParaRPr dirty="0"/>
          </a:p>
        </p:txBody>
      </p:sp>
      <p:sp>
        <p:nvSpPr>
          <p:cNvPr id="3" name="Content Placeholder 2"/>
          <p:cNvSpPr>
            <a:spLocks noGrp="1"/>
          </p:cNvSpPr>
          <p:nvPr>
            <p:ph idx="1"/>
          </p:nvPr>
        </p:nvSpPr>
        <p:spPr/>
        <p:txBody>
          <a:bodyPr/>
          <a:lstStyle/>
          <a:p>
            <a:r>
              <a:rPr lang="de-DE" dirty="0">
                <a:hlinkClick r:id="rId2"/>
              </a:rPr>
              <a:t>BPB – Video „Meinungsfreiheit“ </a:t>
            </a:r>
            <a:br>
              <a:rPr lang="de-DE" dirty="0"/>
            </a:br>
            <a:br>
              <a:rPr lang="de-DE" dirty="0"/>
            </a:br>
            <a:r>
              <a:rPr dirty="0"/>
              <a:t>Was </a:t>
            </a:r>
            <a:r>
              <a:rPr dirty="0" err="1"/>
              <a:t>machen</a:t>
            </a:r>
            <a:r>
              <a:rPr dirty="0"/>
              <a:t> die </a:t>
            </a:r>
            <a:r>
              <a:rPr dirty="0" err="1"/>
              <a:t>Jugendlichen</a:t>
            </a:r>
            <a:r>
              <a:rPr dirty="0"/>
              <a:t>?</a:t>
            </a:r>
          </a:p>
          <a:p>
            <a:pPr lvl="1"/>
            <a:r>
              <a:rPr dirty="0" err="1"/>
              <a:t>Warum</a:t>
            </a:r>
            <a:r>
              <a:rPr dirty="0"/>
              <a:t> </a:t>
            </a:r>
            <a:r>
              <a:rPr dirty="0" err="1"/>
              <a:t>gehen</a:t>
            </a:r>
            <a:r>
              <a:rPr dirty="0"/>
              <a:t> Menschen auf die </a:t>
            </a:r>
            <a:r>
              <a:rPr dirty="0" err="1"/>
              <a:t>Straße</a:t>
            </a:r>
            <a:r>
              <a:rPr dirty="0"/>
              <a:t>? </a:t>
            </a:r>
            <a:endParaRPr lang="en-US" dirty="0"/>
          </a:p>
          <a:p>
            <a:pPr lvl="1"/>
            <a:r>
              <a:rPr dirty="0" err="1"/>
              <a:t>Leitfrage</a:t>
            </a:r>
            <a:r>
              <a:rPr dirty="0"/>
              <a:t>: Waren </a:t>
            </a:r>
            <a:r>
              <a:rPr dirty="0" err="1"/>
              <a:t>Proteste</a:t>
            </a:r>
            <a:r>
              <a:rPr dirty="0"/>
              <a:t> </a:t>
            </a:r>
            <a:r>
              <a:rPr dirty="0" err="1"/>
              <a:t>vor</a:t>
            </a:r>
            <a:r>
              <a:rPr dirty="0"/>
              <a:t> 200 Jahren </a:t>
            </a:r>
            <a:r>
              <a:rPr dirty="0" err="1"/>
              <a:t>ähnlich</a:t>
            </a:r>
            <a:r>
              <a:rPr dirty="0"/>
              <a:t> </a:t>
            </a:r>
            <a:r>
              <a:rPr dirty="0" err="1"/>
              <a:t>oder</a:t>
            </a:r>
            <a:r>
              <a:rPr dirty="0"/>
              <a:t> </a:t>
            </a:r>
            <a:r>
              <a:rPr dirty="0" err="1"/>
              <a:t>ganz</a:t>
            </a:r>
            <a:r>
              <a:rPr dirty="0"/>
              <a:t> </a:t>
            </a:r>
            <a:r>
              <a:rPr dirty="0" err="1"/>
              <a:t>anders</a:t>
            </a:r>
            <a:r>
              <a:rPr dirty="0"/>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668EBEF-AD2C-2611-B102-2B52496B1CE1}"/>
              </a:ext>
            </a:extLst>
          </p:cNvPr>
          <p:cNvSpPr>
            <a:spLocks noGrp="1"/>
          </p:cNvSpPr>
          <p:nvPr>
            <p:ph type="title"/>
          </p:nvPr>
        </p:nvSpPr>
        <p:spPr/>
        <p:txBody>
          <a:bodyPr/>
          <a:lstStyle/>
          <a:p>
            <a:r>
              <a:rPr lang="de-DE" b="1" dirty="0"/>
              <a:t>Medien</a:t>
            </a:r>
            <a:endParaRPr lang="ru-UA" dirty="0"/>
          </a:p>
        </p:txBody>
      </p:sp>
      <p:sp>
        <p:nvSpPr>
          <p:cNvPr id="3" name="Объект 2">
            <a:extLst>
              <a:ext uri="{FF2B5EF4-FFF2-40B4-BE49-F238E27FC236}">
                <a16:creationId xmlns:a16="http://schemas.microsoft.com/office/drawing/2014/main" id="{8C53CB90-BEB6-E831-FE27-F79184C4E19B}"/>
              </a:ext>
            </a:extLst>
          </p:cNvPr>
          <p:cNvSpPr>
            <a:spLocks noGrp="1"/>
          </p:cNvSpPr>
          <p:nvPr>
            <p:ph idx="1"/>
          </p:nvPr>
        </p:nvSpPr>
        <p:spPr/>
        <p:txBody>
          <a:bodyPr>
            <a:normAutofit/>
          </a:bodyPr>
          <a:lstStyle/>
          <a:p>
            <a:pPr fontAlgn="t"/>
            <a:endParaRPr lang="de-DE" b="1" dirty="0"/>
          </a:p>
          <a:p>
            <a:pPr fontAlgn="t"/>
            <a:r>
              <a:rPr lang="de-DE" b="1" dirty="0" err="1"/>
              <a:t>Studyflix</a:t>
            </a:r>
            <a:r>
              <a:rPr lang="de-DE" b="1" dirty="0"/>
              <a:t> – </a:t>
            </a:r>
            <a:r>
              <a:rPr lang="de-DE" b="1" dirty="0">
                <a:hlinkClick r:id="rId2"/>
              </a:rPr>
              <a:t>Hambacher Fest</a:t>
            </a:r>
            <a:endParaRPr lang="de-DE" b="1" dirty="0"/>
          </a:p>
          <a:p>
            <a:pPr fontAlgn="t"/>
            <a:r>
              <a:rPr lang="de-DE" dirty="0">
                <a:hlinkClick r:id="rId3"/>
              </a:rPr>
              <a:t>Deutsches Historisches Museum – Hambacher Fest</a:t>
            </a:r>
            <a:br>
              <a:rPr lang="de-DE" dirty="0"/>
            </a:br>
            <a:br>
              <a:rPr lang="de-DE" b="1" dirty="0"/>
            </a:br>
            <a:br>
              <a:rPr lang="de-DE" dirty="0"/>
            </a:br>
            <a:br>
              <a:rPr lang="de-DE" dirty="0"/>
            </a:br>
            <a:endParaRPr lang="ru-UA" dirty="0"/>
          </a:p>
        </p:txBody>
      </p:sp>
    </p:spTree>
    <p:extLst>
      <p:ext uri="{BB962C8B-B14F-4D97-AF65-F5344CB8AC3E}">
        <p14:creationId xmlns:p14="http://schemas.microsoft.com/office/powerpoint/2010/main" val="1163304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dirty="0" err="1"/>
              <a:t>Wiederholung</a:t>
            </a:r>
            <a:r>
              <a:rPr dirty="0"/>
              <a:t>: Wiener </a:t>
            </a:r>
            <a:r>
              <a:rPr dirty="0" err="1"/>
              <a:t>Kongress</a:t>
            </a:r>
            <a:r>
              <a:rPr dirty="0"/>
              <a:t> und Restauration</a:t>
            </a:r>
          </a:p>
        </p:txBody>
      </p:sp>
      <p:sp>
        <p:nvSpPr>
          <p:cNvPr id="3" name="Content Placeholder 2"/>
          <p:cNvSpPr>
            <a:spLocks noGrp="1"/>
          </p:cNvSpPr>
          <p:nvPr>
            <p:ph idx="1"/>
          </p:nvPr>
        </p:nvSpPr>
        <p:spPr/>
        <p:txBody>
          <a:bodyPr/>
          <a:lstStyle/>
          <a:p>
            <a:r>
              <a:rPr dirty="0" err="1"/>
              <a:t>Kurzes</a:t>
            </a:r>
            <a:r>
              <a:rPr dirty="0"/>
              <a:t> Video: </a:t>
            </a:r>
            <a:r>
              <a:rPr lang="de-DE" b="1" dirty="0" err="1"/>
              <a:t>Studyflix</a:t>
            </a:r>
            <a:r>
              <a:rPr lang="de-DE" b="1" dirty="0"/>
              <a:t> – </a:t>
            </a:r>
            <a:r>
              <a:rPr lang="de-DE" b="1" dirty="0">
                <a:hlinkClick r:id="rId2"/>
              </a:rPr>
              <a:t>Wiener Kongress (zur Wiederholung)</a:t>
            </a:r>
            <a:r>
              <a:rPr dirty="0"/>
              <a:t>.</a:t>
            </a:r>
          </a:p>
          <a:p>
            <a:pPr lvl="1"/>
            <a:r>
              <a:rPr dirty="0"/>
              <a:t>Merke </a:t>
            </a:r>
            <a:r>
              <a:rPr dirty="0" err="1"/>
              <a:t>dir</a:t>
            </a:r>
            <a:r>
              <a:rPr dirty="0"/>
              <a:t>: </a:t>
            </a:r>
            <a:r>
              <a:rPr dirty="0" err="1"/>
              <a:t>Wer</a:t>
            </a:r>
            <a:r>
              <a:rPr dirty="0"/>
              <a:t> </a:t>
            </a:r>
            <a:r>
              <a:rPr dirty="0" err="1"/>
              <a:t>traf</a:t>
            </a:r>
            <a:r>
              <a:rPr dirty="0"/>
              <a:t> </a:t>
            </a:r>
            <a:r>
              <a:rPr dirty="0" err="1"/>
              <a:t>sich</a:t>
            </a:r>
            <a:r>
              <a:rPr dirty="0"/>
              <a:t> in Wien? Was </a:t>
            </a:r>
            <a:r>
              <a:rPr dirty="0" err="1"/>
              <a:t>wollten</a:t>
            </a:r>
            <a:r>
              <a:rPr dirty="0"/>
              <a:t> die </a:t>
            </a:r>
            <a:r>
              <a:rPr dirty="0" err="1"/>
              <a:t>Fürsten</a:t>
            </a:r>
            <a:r>
              <a:rPr dirty="0"/>
              <a:t>?</a:t>
            </a:r>
          </a:p>
          <a:p>
            <a:pPr lvl="1"/>
            <a:r>
              <a:rPr dirty="0" err="1"/>
              <a:t>Stichworte</a:t>
            </a:r>
            <a:r>
              <a:rPr dirty="0"/>
              <a:t>: Restauration, Deutscher Bund, </a:t>
            </a:r>
            <a:r>
              <a:rPr dirty="0" err="1"/>
              <a:t>alte</a:t>
            </a:r>
            <a:r>
              <a:rPr dirty="0"/>
              <a:t> Ordnung.</a:t>
            </a:r>
          </a:p>
          <a:p>
            <a:pPr lvl="1"/>
            <a:r>
              <a:rPr dirty="0"/>
              <a:t>Frage: </a:t>
            </a:r>
            <a:r>
              <a:rPr dirty="0" err="1"/>
              <a:t>Warum</a:t>
            </a:r>
            <a:r>
              <a:rPr dirty="0"/>
              <a:t> </a:t>
            </a:r>
            <a:r>
              <a:rPr dirty="0" err="1"/>
              <a:t>passt</a:t>
            </a:r>
            <a:r>
              <a:rPr dirty="0"/>
              <a:t> dieses Video </a:t>
            </a:r>
            <a:r>
              <a:rPr dirty="0" err="1"/>
              <a:t>zu</a:t>
            </a:r>
            <a:r>
              <a:rPr dirty="0"/>
              <a:t> </a:t>
            </a:r>
            <a:r>
              <a:rPr dirty="0" err="1"/>
              <a:t>unserem</a:t>
            </a:r>
            <a:r>
              <a:rPr dirty="0"/>
              <a:t> Thema Protest?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Gruppenpuzzle: Protest gegen die Fürstenherrschaft</a:t>
            </a:r>
          </a:p>
        </p:txBody>
      </p:sp>
      <p:sp>
        <p:nvSpPr>
          <p:cNvPr id="3" name="Content Placeholder 2"/>
          <p:cNvSpPr>
            <a:spLocks noGrp="1"/>
          </p:cNvSpPr>
          <p:nvPr>
            <p:ph idx="1"/>
          </p:nvPr>
        </p:nvSpPr>
        <p:spPr/>
        <p:txBody>
          <a:bodyPr/>
          <a:lstStyle/>
          <a:p>
            <a:r>
              <a:t>Expertengruppen:</a:t>
            </a:r>
          </a:p>
          <a:p>
            <a:pPr lvl="1"/>
            <a:r>
              <a:t>A: Studenten protestieren</a:t>
            </a:r>
          </a:p>
          <a:p>
            <a:pPr lvl="1"/>
            <a:r>
              <a:t>B: Verbote, Überwachung, Zensur</a:t>
            </a:r>
          </a:p>
          <a:p>
            <a:pPr lvl="1"/>
            <a:r>
              <a:t>C: Das Hambacher Fest</a:t>
            </a:r>
          </a:p>
          <a:p>
            <a:pPr lvl="1"/>
            <a:r>
              <a:t>Auftrag: Lest euren Text, markiert Ursachen – Formen – Reaktion. Nutzt das Glossar!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Mystery: Warum hatten die Fürsten Angst?</a:t>
            </a:r>
          </a:p>
        </p:txBody>
      </p:sp>
      <p:sp>
        <p:nvSpPr>
          <p:cNvPr id="3" name="Content Placeholder 2"/>
          <p:cNvSpPr>
            <a:spLocks noGrp="1"/>
          </p:cNvSpPr>
          <p:nvPr>
            <p:ph idx="1"/>
          </p:nvPr>
        </p:nvSpPr>
        <p:spPr/>
        <p:txBody>
          <a:bodyPr/>
          <a:lstStyle/>
          <a:p>
            <a:r>
              <a:t>Mystery-Frage:</a:t>
            </a:r>
          </a:p>
          <a:p>
            <a:pPr lvl="1"/>
            <a:r>
              <a:t>„Warum hatten die Fürsten solche Angst vor den Studenten und Bürgern?“</a:t>
            </a:r>
          </a:p>
          <a:p>
            <a:pPr lvl="1"/>
            <a:r>
              <a:t>Ordnet die Informationskärtchen.</a:t>
            </a:r>
          </a:p>
          <a:p>
            <a:pPr lvl="1"/>
            <a:r>
              <a:t>Formuliert einen Satz als Antwort auf die Mystery-Frage.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Rollenspiel: Stimmen aus der Vergangenheit und Gegenwart</a:t>
            </a:r>
          </a:p>
        </p:txBody>
      </p:sp>
      <p:sp>
        <p:nvSpPr>
          <p:cNvPr id="3" name="Content Placeholder 2"/>
          <p:cNvSpPr>
            <a:spLocks noGrp="1"/>
          </p:cNvSpPr>
          <p:nvPr>
            <p:ph idx="1"/>
          </p:nvPr>
        </p:nvSpPr>
        <p:spPr/>
        <p:txBody>
          <a:bodyPr/>
          <a:lstStyle/>
          <a:p>
            <a:r>
              <a:t>Wählt eine Szene:</a:t>
            </a:r>
          </a:p>
          <a:p>
            <a:pPr lvl="1"/>
            <a:r>
              <a:t>Verhör eines Studenten durch einen Fürsten oder Polizisten.</a:t>
            </a:r>
          </a:p>
          <a:p>
            <a:pPr lvl="1"/>
            <a:r>
              <a:t>Rede auf dem Hambacher Fest.</a:t>
            </a:r>
          </a:p>
          <a:p>
            <a:pPr lvl="1"/>
            <a:r>
              <a:t>Gespräch über eine heutige Demo (z. B. Klima-Protest).</a:t>
            </a:r>
          </a:p>
          <a:p>
            <a:pPr lvl="1"/>
            <a:r>
              <a:t>Überlegt: Was denken und fühlen eure Figuren?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Sicherung: Mindmap „Protest gegen die Fürstenherrschaft“</a:t>
            </a:r>
          </a:p>
        </p:txBody>
      </p:sp>
      <p:sp>
        <p:nvSpPr>
          <p:cNvPr id="3" name="Content Placeholder 2"/>
          <p:cNvSpPr>
            <a:spLocks noGrp="1"/>
          </p:cNvSpPr>
          <p:nvPr>
            <p:ph idx="1"/>
          </p:nvPr>
        </p:nvSpPr>
        <p:spPr/>
        <p:txBody>
          <a:bodyPr/>
          <a:lstStyle/>
          <a:p>
            <a:r>
              <a:t>Gemeinsame Mindmap an der Tafel / digital:</a:t>
            </a:r>
          </a:p>
          <a:p>
            <a:pPr lvl="1"/>
            <a:r>
              <a:t>Ursachen des Protests</a:t>
            </a:r>
          </a:p>
          <a:p>
            <a:pPr lvl="1"/>
            <a:r>
              <a:t>Formen des Protests</a:t>
            </a:r>
          </a:p>
          <a:p>
            <a:pPr lvl="1"/>
            <a:r>
              <a:t>Reaktion der Fürsten</a:t>
            </a:r>
          </a:p>
          <a:p>
            <a:pPr lvl="1"/>
            <a:r>
              <a:t>Protest heute – Gemeinsamkeiten und Unterschiede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Reflexion: Freiheit damals – Freiheit heute</a:t>
            </a:r>
          </a:p>
        </p:txBody>
      </p:sp>
      <p:sp>
        <p:nvSpPr>
          <p:cNvPr id="3" name="Content Placeholder 2"/>
          <p:cNvSpPr>
            <a:spLocks noGrp="1"/>
          </p:cNvSpPr>
          <p:nvPr>
            <p:ph idx="1"/>
          </p:nvPr>
        </p:nvSpPr>
        <p:spPr/>
        <p:txBody>
          <a:bodyPr>
            <a:normAutofit/>
          </a:bodyPr>
          <a:lstStyle/>
          <a:p>
            <a:r>
              <a:rPr lang="de-DE" dirty="0">
                <a:hlinkClick r:id="rId2"/>
              </a:rPr>
              <a:t>BPB – Unterricht Meinungsfreiheit</a:t>
            </a:r>
            <a:r>
              <a:rPr lang="de-DE" dirty="0"/>
              <a:t> – </a:t>
            </a:r>
            <a:r>
              <a:rPr lang="de-DE" sz="2600" dirty="0" err="1"/>
              <a:t>Nexte</a:t>
            </a:r>
            <a:r>
              <a:rPr lang="de-DE" sz="2600" dirty="0"/>
              <a:t> Stunde?</a:t>
            </a:r>
            <a:br>
              <a:rPr lang="en-US" dirty="0"/>
            </a:br>
            <a:br>
              <a:rPr lang="en-US" dirty="0"/>
            </a:br>
            <a:r>
              <a:rPr dirty="0"/>
              <a:t>Denke </a:t>
            </a:r>
            <a:r>
              <a:rPr dirty="0" err="1"/>
              <a:t>nach</a:t>
            </a:r>
            <a:r>
              <a:rPr dirty="0"/>
              <a:t>:</a:t>
            </a:r>
          </a:p>
          <a:p>
            <a:pPr lvl="1"/>
            <a:r>
              <a:rPr dirty="0" err="1"/>
              <a:t>Welche</a:t>
            </a:r>
            <a:r>
              <a:rPr dirty="0"/>
              <a:t> </a:t>
            </a:r>
            <a:r>
              <a:rPr dirty="0" err="1"/>
              <a:t>Freiheitsrechte</a:t>
            </a:r>
            <a:r>
              <a:rPr dirty="0"/>
              <a:t> </a:t>
            </a:r>
            <a:r>
              <a:rPr dirty="0" err="1"/>
              <a:t>sind</a:t>
            </a:r>
            <a:r>
              <a:rPr dirty="0"/>
              <a:t> </a:t>
            </a:r>
            <a:r>
              <a:rPr dirty="0" err="1"/>
              <a:t>dir</a:t>
            </a:r>
            <a:r>
              <a:rPr dirty="0"/>
              <a:t> </a:t>
            </a:r>
            <a:r>
              <a:rPr dirty="0" err="1"/>
              <a:t>heute</a:t>
            </a:r>
            <a:r>
              <a:rPr dirty="0"/>
              <a:t> </a:t>
            </a:r>
            <a:r>
              <a:rPr dirty="0" err="1"/>
              <a:t>besonders</a:t>
            </a:r>
            <a:r>
              <a:rPr dirty="0"/>
              <a:t> </a:t>
            </a:r>
            <a:r>
              <a:rPr dirty="0" err="1"/>
              <a:t>wichtig</a:t>
            </a:r>
            <a:r>
              <a:rPr dirty="0"/>
              <a:t>?</a:t>
            </a:r>
          </a:p>
          <a:p>
            <a:pPr lvl="1"/>
            <a:r>
              <a:rPr dirty="0" err="1"/>
              <a:t>Gibt</a:t>
            </a:r>
            <a:r>
              <a:rPr dirty="0"/>
              <a:t> es </a:t>
            </a:r>
            <a:r>
              <a:rPr dirty="0" err="1"/>
              <a:t>Situationen</a:t>
            </a:r>
            <a:r>
              <a:rPr dirty="0"/>
              <a:t>, in </a:t>
            </a:r>
            <a:r>
              <a:rPr dirty="0" err="1"/>
              <a:t>denen</a:t>
            </a:r>
            <a:r>
              <a:rPr dirty="0"/>
              <a:t> Menschen </a:t>
            </a:r>
            <a:r>
              <a:rPr dirty="0" err="1"/>
              <a:t>heute</a:t>
            </a:r>
            <a:r>
              <a:rPr dirty="0"/>
              <a:t> </a:t>
            </a:r>
            <a:r>
              <a:rPr dirty="0" err="1"/>
              <a:t>ihre</a:t>
            </a:r>
            <a:r>
              <a:rPr dirty="0"/>
              <a:t> Meinung nicht </a:t>
            </a:r>
            <a:r>
              <a:rPr dirty="0" err="1"/>
              <a:t>frei</a:t>
            </a:r>
            <a:r>
              <a:rPr dirty="0"/>
              <a:t> </a:t>
            </a:r>
            <a:r>
              <a:rPr dirty="0" err="1"/>
              <a:t>sagen</a:t>
            </a:r>
            <a:r>
              <a:rPr dirty="0"/>
              <a:t> </a:t>
            </a:r>
            <a:r>
              <a:rPr dirty="0" err="1"/>
              <a:t>können</a:t>
            </a:r>
            <a:r>
              <a:rPr dirty="0"/>
              <a:t>?</a:t>
            </a:r>
          </a:p>
          <a:p>
            <a:pPr lvl="1"/>
            <a:r>
              <a:rPr dirty="0"/>
              <a:t>Was </a:t>
            </a:r>
            <a:r>
              <a:rPr dirty="0" err="1"/>
              <a:t>lernen</a:t>
            </a:r>
            <a:r>
              <a:rPr dirty="0"/>
              <a:t> </a:t>
            </a:r>
            <a:r>
              <a:rPr dirty="0" err="1"/>
              <a:t>wir</a:t>
            </a:r>
            <a:r>
              <a:rPr dirty="0"/>
              <a:t> </a:t>
            </a:r>
            <a:r>
              <a:rPr dirty="0" err="1"/>
              <a:t>aus</a:t>
            </a:r>
            <a:r>
              <a:rPr dirty="0"/>
              <a:t> der </a:t>
            </a:r>
            <a:r>
              <a:rPr dirty="0" err="1"/>
              <a:t>Geschichte</a:t>
            </a:r>
            <a:r>
              <a:rPr dirty="0"/>
              <a:t> des Protests </a:t>
            </a:r>
            <a:r>
              <a:rPr dirty="0" err="1"/>
              <a:t>gegen</a:t>
            </a:r>
            <a:r>
              <a:rPr dirty="0"/>
              <a:t> die </a:t>
            </a:r>
            <a:r>
              <a:rPr dirty="0" err="1"/>
              <a:t>Fürstenherrschaft</a:t>
            </a:r>
            <a:r>
              <a:rPr dirty="0"/>
              <a:t>?</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Дерево">
  <a:themeElements>
    <a:clrScheme name="Дерево">
      <a:dk1>
        <a:sysClr val="windowText" lastClr="000000"/>
      </a:dk1>
      <a:lt1>
        <a:sysClr val="window" lastClr="FFFFFF"/>
      </a:lt1>
      <a:dk2>
        <a:srgbClr val="84ACB6"/>
      </a:dk2>
      <a:lt2>
        <a:srgbClr val="EBE9DD"/>
      </a:lt2>
      <a:accent1>
        <a:srgbClr val="6F8183"/>
      </a:accent1>
      <a:accent2>
        <a:srgbClr val="967E96"/>
      </a:accent2>
      <a:accent3>
        <a:srgbClr val="CCC893"/>
      </a:accent3>
      <a:accent4>
        <a:srgbClr val="A54D74"/>
      </a:accent4>
      <a:accent5>
        <a:srgbClr val="949C6B"/>
      </a:accent5>
      <a:accent6>
        <a:srgbClr val="766A50"/>
      </a:accent6>
      <a:hlink>
        <a:srgbClr val="CC6600"/>
      </a:hlink>
      <a:folHlink>
        <a:srgbClr val="777777"/>
      </a:folHlink>
    </a:clrScheme>
    <a:fontScheme name="Дерево">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man Old Style" panose="02050604050505020204"/>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Дерево">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8E89CD47-BF55-4DDE-B823-2283AA7E7695}"/>
    </a:ext>
  </a:extLst>
</a:theme>
</file>

<file path=docProps/app.xml><?xml version="1.0" encoding="utf-8"?>
<Properties xmlns="http://schemas.openxmlformats.org/officeDocument/2006/extended-properties" xmlns:vt="http://schemas.openxmlformats.org/officeDocument/2006/docPropsVTypes">
  <Template>{E405E405-721C-284D-8F2D-72F47EB040E6}tf10001070</Template>
  <TotalTime>95</TotalTime>
  <Words>572</Words>
  <Application>Microsoft Macintosh PowerPoint</Application>
  <PresentationFormat>Экран (4:3)</PresentationFormat>
  <Paragraphs>51</Paragraphs>
  <Slides>12</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12</vt:i4>
      </vt:variant>
    </vt:vector>
  </HeadingPairs>
  <TitlesOfParts>
    <vt:vector size="19" baseType="lpstr">
      <vt:lpstr>Bookman Old Style</vt:lpstr>
      <vt:lpstr>Calibri</vt:lpstr>
      <vt:lpstr>Cambria</vt:lpstr>
      <vt:lpstr>Century Gothic</vt:lpstr>
      <vt:lpstr>Rockwell Extra Bold</vt:lpstr>
      <vt:lpstr>Wingdings</vt:lpstr>
      <vt:lpstr>Дерево</vt:lpstr>
      <vt:lpstr>Protest gegen die Fürstenherrschaft</vt:lpstr>
      <vt:lpstr>Proteste in Europa 2026</vt:lpstr>
      <vt:lpstr>Großdemo pro Iran in NRW </vt:lpstr>
      <vt:lpstr>Bauernproteste in Deutschland und der EU</vt:lpstr>
      <vt:lpstr>Protest – damals und heute</vt:lpstr>
      <vt:lpstr>Medien</vt:lpstr>
      <vt:lpstr>Wiederholung: Wiener Kongress und Restauration</vt:lpstr>
      <vt:lpstr>Gruppenpuzzle: Protest gegen die Fürstenherrschaft</vt:lpstr>
      <vt:lpstr>Mystery: Warum hatten die Fürsten Angst?</vt:lpstr>
      <vt:lpstr>Rollenspiel: Stimmen aus der Vergangenheit und Gegenwart</vt:lpstr>
      <vt:lpstr>Sicherung: Mindmap „Protest gegen die Fürstenherrschaft“</vt:lpstr>
      <vt:lpstr>Reflexion: Freiheit damals – Freiheit heute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Vadym Yatsunyk</cp:lastModifiedBy>
  <cp:revision>5</cp:revision>
  <dcterms:created xsi:type="dcterms:W3CDTF">2013-01-27T09:14:16Z</dcterms:created>
  <dcterms:modified xsi:type="dcterms:W3CDTF">2026-02-01T21:21:47Z</dcterms:modified>
  <cp:category/>
</cp:coreProperties>
</file>