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4" r:id="rId4"/>
    <p:sldId id="258" r:id="rId5"/>
    <p:sldId id="265" r:id="rId6"/>
    <p:sldId id="263" r:id="rId7"/>
    <p:sldId id="259" r:id="rId8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60" r:id="rId9"/>
    <p:sldId id="261" r:id="rId10"/>
    <p:sldId id="262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4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  <Relationship Id="rId17" Type="http://schemas.openxmlformats.org/officeDocument/2006/relationships/slide" Target="slides/slide11.xml"/>
  <Relationship Id="rId18" Type="http://schemas.openxmlformats.org/officeDocument/2006/relationships/slide" Target="slides/slide12.xml"/>
  <Relationship Id="rId19" Type="http://schemas.openxmlformats.org/officeDocument/2006/relationships/slide" Target="slides/slide13.xml"/>
  <Relationship Id="rId20" Type="http://schemas.openxmlformats.org/officeDocument/2006/relationships/slide" Target="slides/slide14.xml"/>
  <Relationship Id="rId21" Type="http://schemas.openxmlformats.org/officeDocument/2006/relationships/slide" Target="slides/slide15.xml"/>
  <Relationship Id="rId22" Type="http://schemas.openxmlformats.org/officeDocument/2006/relationships/slide" Target="slides/slide16.xml"/>
  <Relationship Id="rId23" Type="http://schemas.openxmlformats.org/officeDocument/2006/relationships/slide" Target="slides/slide17.xml"/>
  <Relationship Id="rId24" Type="http://schemas.openxmlformats.org/officeDocument/2006/relationships/slide" Target="slides/slide18.xml"/>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30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550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5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16100"/>
            <a:ext cx="10566400" cy="422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5664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550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5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16100"/>
            <a:ext cx="10566400" cy="422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ndeswehr.de/de/organisation/zentrum-innere-fuehrung/vor-dem-weltenbrand-549329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10" Type="http://schemas.openxmlformats.org/officeDocument/2006/relationships/image" Target="../media/bild_karte.jp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10" Type="http://schemas.openxmlformats.org/officeDocument/2006/relationships/image" Target="../media/bild_kennedy.jpg"/><Relationship Id="rId11" Type="http://schemas.openxmlformats.org/officeDocument/2006/relationships/image" Target="../media/image2.jpg"/><Relationship Id="rId12" Type="http://schemas.openxmlformats.org/officeDocument/2006/relationships/image" Target="../media/bild_schiff.jpg"/><Relationship Id="rId13" Type="http://schemas.openxmlformats.org/officeDocument/2006/relationships/image" Target="../media/bild_frachter.jp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ada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50000" y="762000"/>
            <a:ext cx="5080000" cy="5080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E8452C"/>
          </a:solidFill>
          <a:ln/>
        </p:spPr>
      </p:sp>
      <p:sp>
        <p:nvSpPr>
          <p:cNvPr id="4" name="Text 1"/>
          <p:cNvSpPr/>
          <p:nvPr/>
        </p:nvSpPr>
        <p:spPr>
          <a:xfrm>
            <a:off x="812800" y="2387600"/>
            <a:ext cx="1088339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kern="0" spc="300" dirty="0">
                <a:solidFill>
                  <a:srgbClr val="F4B73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GESCHICHTE · KALTER KRIEG</a:t>
            </a:r>
            <a:endParaRPr lang="en-US" sz="1800" dirty="0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12800" y="2882900"/>
            <a:ext cx="7848600" cy="2552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9975"/>
              </a:lnSpc>
              <a:buNone/>
            </a:pPr>
            <a:r>
              <a:rPr lang="en-US" sz="10500" b="0" i="0" dirty="0">
                <a:solidFill>
                  <a:srgbClr val="F3EAD8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Am Rande des Atomkrieges</a:t>
            </a:r>
            <a:endParaRPr lang="en-US" sz="10500" dirty="0"/>
          </a:p>
        </p:txBody>
      </p:sp>
      <p:sp>
        <p:nvSpPr>
          <p:cNvPr id="6" name="Text 3"/>
          <p:cNvSpPr/>
          <p:nvPr/>
        </p:nvSpPr>
        <p:spPr>
          <a:xfrm>
            <a:off x="812800" y="5588000"/>
            <a:ext cx="108833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40"/>
              </a:lnSpc>
              <a:buNone/>
            </a:pPr>
            <a:r>
              <a:rPr lang="en-US" sz="2600" dirty="0">
                <a:solidFill>
                  <a:srgbClr val="C9D1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Die Kuba-Krise 1962 · 13 Tage, die die Welt anhielten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E8452C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Schau genau hin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1129030" y="3505200"/>
            <a:ext cx="444754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C9D1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[Bild einfügen: Luftaufnahme oder Karikatur, 1962]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248400" y="28257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arcTo wR="266700" hR="266700" stAng="16200000" swAng="5400000"/>
                <a:lnTo>
                  <a:pt x="533400" y="266700"/>
                </a:lnTo>
                <a:arcTo wR="266700" hR="266700" stAng="0" swAng="5400000"/>
                <a:lnTo>
                  <a:pt x="266700" y="533400"/>
                </a:lnTo>
                <a:arcTo wR="266700" hR="266700" stAng="5400000" swAng="5400000"/>
                <a:lnTo>
                  <a:pt x="0" y="266700"/>
                </a:lnTo>
                <a:arcTo wR="266700" hR="266700" stAng="10800000" swAng="5400000"/>
                <a:close/>
              </a:path>
            </a:pathLst>
          </a:custGeom>
          <a:solidFill>
            <a:srgbClr val="E8452C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959600" y="2889250"/>
            <a:ext cx="2328982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3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Was sehe ich?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6248400" y="35369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arcTo wR="266700" hR="266700" stAng="16200000" swAng="5400000"/>
                <a:lnTo>
                  <a:pt x="533400" y="266700"/>
                </a:lnTo>
                <a:arcTo wR="266700" hR="266700" stAng="0" swAng="5400000"/>
                <a:lnTo>
                  <a:pt x="266700" y="533400"/>
                </a:lnTo>
                <a:arcTo wR="266700" hR="266700" stAng="5400000" swAng="5400000"/>
                <a:lnTo>
                  <a:pt x="0" y="266700"/>
                </a:lnTo>
                <a:arcTo wR="266700" hR="266700" stAng="10800000" swAng="5400000"/>
                <a:close/>
              </a:path>
            </a:pathLst>
          </a:custGeom>
          <a:solidFill>
            <a:srgbClr val="E8452C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959600" y="3600450"/>
            <a:ext cx="3910489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3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Was verstehe ich nicht?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6248400" y="42481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arcTo wR="266700" hR="266700" stAng="16200000" swAng="5400000"/>
                <a:lnTo>
                  <a:pt x="533400" y="266700"/>
                </a:lnTo>
                <a:arcTo wR="266700" hR="266700" stAng="0" swAng="5400000"/>
                <a:lnTo>
                  <a:pt x="266700" y="533400"/>
                </a:lnTo>
                <a:arcTo wR="266700" hR="266700" stAng="5400000" swAng="5400000"/>
                <a:lnTo>
                  <a:pt x="0" y="266700"/>
                </a:lnTo>
                <a:arcTo wR="266700" hR="266700" stAng="10800000" swAng="5400000"/>
                <a:close/>
              </a:path>
            </a:pathLst>
          </a:custGeom>
          <a:solidFill>
            <a:srgbClr val="E8452C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6959600" y="4311650"/>
            <a:ext cx="3919657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3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Welche Frage habe ich?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812800" y="6242050"/>
            <a:ext cx="588645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  <a:endParaRPr lang="en-US" sz="12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2A0F3E43-01CC-72F4-3D54-5CB38AFA0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2" y="2140527"/>
            <a:ext cx="5622559" cy="316469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FDB440-2C83-E895-6622-2A6F10621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97BDBAB-B102-E57A-6544-E71D3236440E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FE30AC9-F129-038E-5F5C-35D24D910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13231" cy="681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75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F4B73F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671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5139"/>
              </a:lnSpc>
              <a:buNone/>
            </a:pPr>
            <a:r>
              <a:rPr lang="en-US" sz="5139" b="0" i="0" dirty="0">
                <a:solidFill>
                  <a:srgbClr val="F4B73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Drei Fragen für heute</a:t>
            </a:r>
            <a:endParaRPr lang="en-US" sz="5139" dirty="0"/>
          </a:p>
        </p:txBody>
      </p:sp>
      <p:sp>
        <p:nvSpPr>
          <p:cNvPr id="4" name="Text 2"/>
          <p:cNvSpPr/>
          <p:nvPr/>
        </p:nvSpPr>
        <p:spPr>
          <a:xfrm>
            <a:off x="812800" y="1636613"/>
            <a:ext cx="812800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500"/>
              </a:lnSpc>
              <a:buNone/>
            </a:pPr>
            <a:r>
              <a:rPr lang="en-US" sz="7500" dirty="0">
                <a:solidFill>
                  <a:srgbClr val="E8452C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</a:t>
            </a:r>
            <a:endParaRPr lang="en-US" sz="7500" dirty="0"/>
          </a:p>
        </p:txBody>
      </p:sp>
      <p:sp>
        <p:nvSpPr>
          <p:cNvPr id="5" name="Text 3"/>
          <p:cNvSpPr/>
          <p:nvPr/>
        </p:nvSpPr>
        <p:spPr>
          <a:xfrm>
            <a:off x="1828800" y="2065139"/>
            <a:ext cx="8098750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27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Warum sollen wir das heute noch lernen?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12800" y="3097808"/>
            <a:ext cx="812800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500"/>
              </a:lnSpc>
              <a:buNone/>
            </a:pPr>
            <a:r>
              <a:rPr lang="en-US" sz="7500" dirty="0">
                <a:solidFill>
                  <a:srgbClr val="E8452C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</a:t>
            </a:r>
            <a:endParaRPr lang="en-US" sz="7500" dirty="0"/>
          </a:p>
        </p:txBody>
      </p:sp>
      <p:sp>
        <p:nvSpPr>
          <p:cNvPr id="7" name="Text 5"/>
          <p:cNvSpPr/>
          <p:nvPr/>
        </p:nvSpPr>
        <p:spPr>
          <a:xfrm>
            <a:off x="1828800" y="3526334"/>
            <a:ext cx="7787283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27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Haben wir in Deutschland Atomwaffen?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812800" y="4559002"/>
            <a:ext cx="812800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0500"/>
              </a:lnSpc>
              <a:buNone/>
            </a:pPr>
            <a:r>
              <a:rPr lang="en-US" sz="7500" dirty="0">
                <a:solidFill>
                  <a:srgbClr val="E8452C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3</a:t>
            </a:r>
            <a:endParaRPr lang="en-US" sz="7500" dirty="0"/>
          </a:p>
        </p:txBody>
      </p:sp>
      <p:sp>
        <p:nvSpPr>
          <p:cNvPr id="9" name="Text 7"/>
          <p:cNvSpPr/>
          <p:nvPr/>
        </p:nvSpPr>
        <p:spPr>
          <a:xfrm>
            <a:off x="1828800" y="4987528"/>
            <a:ext cx="8238172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27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Gibt es heute noch Risiko und Bedrohung?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812800" y="6203950"/>
            <a:ext cx="7848600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9D1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Eure Vermutung: Ja · Nein · Weiß nicht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925DE3-95A5-B1A2-9212-85A0DC2CB090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r>
              <a:rPr lang="de-DE" dirty="0">
                <a:hlinkClick r:id="rId2"/>
              </a:rPr>
              <a:t>https://www.bundeswehr.de/de/organisation/zentrum-innere-fuehrung/vor-dem-weltenbrand-5493292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5999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93AA5A5-6640-2CBC-317C-6A627E97969A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9E4097-5D88-DE8D-14D6-C75A610A3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7"/>
            <a:ext cx="12192000" cy="686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7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E8452C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So läuft das Gruppenpuzzle</a:t>
            </a:r>
            <a:endParaRPr lang="en-US" sz="5500" dirty="0"/>
          </a:p>
        </p:txBody>
      </p:sp>
      <p:sp>
        <p:nvSpPr>
          <p:cNvPr id="4" name="Shape 2"/>
          <p:cNvSpPr/>
          <p:nvPr/>
        </p:nvSpPr>
        <p:spPr>
          <a:xfrm>
            <a:off x="812800" y="1765300"/>
            <a:ext cx="2508250" cy="1454150"/>
          </a:xfrm>
          <a:prstGeom prst="roundRect">
            <a:avLst>
              <a:gd name="adj" fmla="val 8734"/>
            </a:avLst>
          </a:prstGeom>
          <a:solidFill>
            <a:srgbClr val="C8372D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993900"/>
            <a:ext cx="211258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ROT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041400" y="2654300"/>
            <a:ext cx="2112582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USA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498850" y="1765300"/>
            <a:ext cx="2508250" cy="1454150"/>
          </a:xfrm>
          <a:prstGeom prst="roundRect">
            <a:avLst>
              <a:gd name="adj" fmla="val 8734"/>
            </a:avLst>
          </a:prstGeom>
          <a:solidFill>
            <a:srgbClr val="2F63B5"/>
          </a:solidFill>
          <a:ln/>
        </p:spPr>
      </p:sp>
      <p:sp>
        <p:nvSpPr>
          <p:cNvPr id="8" name="Text 6"/>
          <p:cNvSpPr/>
          <p:nvPr/>
        </p:nvSpPr>
        <p:spPr>
          <a:xfrm>
            <a:off x="3727450" y="1993900"/>
            <a:ext cx="211258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BLAU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727450" y="2654300"/>
            <a:ext cx="2112582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Sowjetunion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6184900" y="1765300"/>
            <a:ext cx="2508250" cy="1454150"/>
          </a:xfrm>
          <a:prstGeom prst="roundRect">
            <a:avLst>
              <a:gd name="adj" fmla="val 8734"/>
            </a:avLst>
          </a:prstGeom>
          <a:solidFill>
            <a:srgbClr val="F4B73F"/>
          </a:solidFill>
          <a:ln/>
        </p:spPr>
      </p:sp>
      <p:sp>
        <p:nvSpPr>
          <p:cNvPr id="11" name="Text 9"/>
          <p:cNvSpPr/>
          <p:nvPr/>
        </p:nvSpPr>
        <p:spPr>
          <a:xfrm>
            <a:off x="6413500" y="1993900"/>
            <a:ext cx="211258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00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GELB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6413500" y="2654300"/>
            <a:ext cx="2112582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870950" y="1765300"/>
            <a:ext cx="2508250" cy="1454150"/>
          </a:xfrm>
          <a:prstGeom prst="roundRect">
            <a:avLst>
              <a:gd name="adj" fmla="val 8734"/>
            </a:avLst>
          </a:prstGeom>
          <a:solidFill>
            <a:srgbClr val="2F8A5B"/>
          </a:solidFill>
          <a:ln/>
        </p:spPr>
      </p:sp>
      <p:sp>
        <p:nvSpPr>
          <p:cNvPr id="14" name="Text 12"/>
          <p:cNvSpPr/>
          <p:nvPr/>
        </p:nvSpPr>
        <p:spPr>
          <a:xfrm>
            <a:off x="9099550" y="1993900"/>
            <a:ext cx="211258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GRÜN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9099550" y="2654300"/>
            <a:ext cx="2112582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Bilder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812800" y="3473450"/>
            <a:ext cx="3403600" cy="1301750"/>
          </a:xfrm>
          <a:prstGeom prst="roundRect">
            <a:avLst>
              <a:gd name="adj" fmla="val 9756"/>
            </a:avLst>
          </a:prstGeom>
          <a:solidFill>
            <a:srgbClr val="101A2E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676650"/>
            <a:ext cx="3087116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4B73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1 · FARBE</a:t>
            </a:r>
            <a:endParaRPr lang="en-US" sz="1700" dirty="0"/>
          </a:p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Experten werden (15 Min.)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4394200" y="3473450"/>
            <a:ext cx="3403600" cy="1301750"/>
          </a:xfrm>
          <a:prstGeom prst="roundRect">
            <a:avLst>
              <a:gd name="adj" fmla="val 9756"/>
            </a:avLst>
          </a:prstGeom>
          <a:solidFill>
            <a:srgbClr val="101A2E"/>
          </a:solidFill>
          <a:ln/>
        </p:spPr>
      </p:sp>
      <p:sp>
        <p:nvSpPr>
          <p:cNvPr id="19" name="Text 17"/>
          <p:cNvSpPr/>
          <p:nvPr/>
        </p:nvSpPr>
        <p:spPr>
          <a:xfrm>
            <a:off x="4597400" y="3676650"/>
            <a:ext cx="3087116" cy="920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4B73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 · ZAHL</a:t>
            </a:r>
            <a:endParaRPr lang="en-US" sz="1700" dirty="0"/>
          </a:p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Stammgruppe, erklären (12 Min.)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975600" y="3473450"/>
            <a:ext cx="3403600" cy="1301750"/>
          </a:xfrm>
          <a:prstGeom prst="roundRect">
            <a:avLst>
              <a:gd name="adj" fmla="val 9756"/>
            </a:avLst>
          </a:prstGeom>
          <a:solidFill>
            <a:srgbClr val="101A2E"/>
          </a:solidFill>
          <a:ln/>
        </p:spPr>
      </p:sp>
      <p:sp>
        <p:nvSpPr>
          <p:cNvPr id="21" name="Text 19"/>
          <p:cNvSpPr/>
          <p:nvPr/>
        </p:nvSpPr>
        <p:spPr>
          <a:xfrm>
            <a:off x="8178800" y="3676650"/>
            <a:ext cx="3087116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4B73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3 · VERGLEICH</a:t>
            </a:r>
            <a:endParaRPr lang="en-US" sz="1700" dirty="0"/>
          </a:p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Gemeinsam auswerten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812800" y="6242050"/>
            <a:ext cx="588645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E8452C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6498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4933"/>
              </a:lnSpc>
              <a:buNone/>
            </a:pPr>
            <a:r>
              <a:rPr lang="en-US" sz="4933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13 Tage im Oktober 1962</a:t>
            </a:r>
            <a:endParaRPr lang="en-US" sz="4933" dirty="0"/>
          </a:p>
        </p:txBody>
      </p:sp>
      <p:sp>
        <p:nvSpPr>
          <p:cNvPr id="4" name="Text 2"/>
          <p:cNvSpPr/>
          <p:nvPr/>
        </p:nvSpPr>
        <p:spPr>
          <a:xfrm>
            <a:off x="812800" y="1582142"/>
            <a:ext cx="1524000" cy="622300"/>
          </a:xfrm>
          <a:custGeom>
            <a:avLst/>
            <a:gdLst/>
            <a:ahLst/>
            <a:cxnLst/>
            <a:rect l="l" t="t" r="r" b="b"/>
            <a:pathLst>
              <a:path w="1524000" h="622300">
                <a:moveTo>
                  <a:pt x="76200" y="0"/>
                </a:moveTo>
                <a:lnTo>
                  <a:pt x="1447800" y="0"/>
                </a:lnTo>
                <a:arcTo wR="76200" hR="76200" stAng="16200000" swAng="5400000"/>
                <a:lnTo>
                  <a:pt x="1524000" y="546100"/>
                </a:lnTo>
                <a:arcTo wR="76200" hR="76200" stAng="0" swAng="5400000"/>
                <a:lnTo>
                  <a:pt x="76200" y="6223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01A2E"/>
          </a:solidFill>
          <a:ln/>
        </p:spPr>
        <p:txBody>
          <a:bodyPr wrap="square" lIns="0" tIns="63500" rIns="0" bIns="38100" rtlCol="0" anchor="t">
            <a:normAutofit/>
          </a:bodyPr>
          <a:lstStyle/>
          <a:p>
            <a:pPr marL="0" indent="0" algn="ctr">
              <a:lnSpc>
                <a:spcPts val="3920"/>
              </a:lnSpc>
              <a:buNone/>
            </a:pPr>
            <a:r>
              <a:rPr lang="en-US" sz="2800" dirty="0">
                <a:solidFill>
                  <a:srgbClr val="F4B73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1961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514600" y="1734443"/>
            <a:ext cx="704707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US-Raketen in der Türkei, Angriff in der Schweinebucht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12800" y="2316262"/>
            <a:ext cx="1524000" cy="622300"/>
          </a:xfrm>
          <a:custGeom>
            <a:avLst/>
            <a:gdLst/>
            <a:ahLst/>
            <a:cxnLst/>
            <a:rect l="l" t="t" r="r" b="b"/>
            <a:pathLst>
              <a:path w="1524000" h="622300">
                <a:moveTo>
                  <a:pt x="76200" y="0"/>
                </a:moveTo>
                <a:lnTo>
                  <a:pt x="1447800" y="0"/>
                </a:lnTo>
                <a:arcTo wR="76200" hR="76200" stAng="16200000" swAng="5400000"/>
                <a:lnTo>
                  <a:pt x="1524000" y="546100"/>
                </a:lnTo>
                <a:arcTo wR="76200" hR="76200" stAng="0" swAng="5400000"/>
                <a:lnTo>
                  <a:pt x="76200" y="6223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01A2E"/>
          </a:solidFill>
          <a:ln/>
        </p:spPr>
        <p:txBody>
          <a:bodyPr wrap="square" lIns="0" tIns="63500" rIns="0" bIns="38100" rtlCol="0" anchor="t">
            <a:normAutofit/>
          </a:bodyPr>
          <a:lstStyle/>
          <a:p>
            <a:pPr marL="0" indent="0" algn="ctr">
              <a:lnSpc>
                <a:spcPts val="3920"/>
              </a:lnSpc>
              <a:buNone/>
            </a:pPr>
            <a:r>
              <a:rPr lang="en-US" sz="2800" dirty="0">
                <a:solidFill>
                  <a:srgbClr val="F4B73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16. OKT.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2514600" y="2468563"/>
            <a:ext cx="441876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US-Fotos zeigen Raketen auf Kuba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2800" y="3050381"/>
            <a:ext cx="1524000" cy="622300"/>
          </a:xfrm>
          <a:custGeom>
            <a:avLst/>
            <a:gdLst/>
            <a:ahLst/>
            <a:cxnLst/>
            <a:rect l="l" t="t" r="r" b="b"/>
            <a:pathLst>
              <a:path w="1524000" h="622300">
                <a:moveTo>
                  <a:pt x="76200" y="0"/>
                </a:moveTo>
                <a:lnTo>
                  <a:pt x="1447800" y="0"/>
                </a:lnTo>
                <a:arcTo wR="76200" hR="76200" stAng="16200000" swAng="5400000"/>
                <a:lnTo>
                  <a:pt x="1524000" y="546100"/>
                </a:lnTo>
                <a:arcTo wR="76200" hR="76200" stAng="0" swAng="5400000"/>
                <a:lnTo>
                  <a:pt x="76200" y="6223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01A2E"/>
          </a:solidFill>
          <a:ln/>
        </p:spPr>
        <p:txBody>
          <a:bodyPr wrap="square" lIns="0" tIns="63500" rIns="0" bIns="38100" rtlCol="0" anchor="t">
            <a:normAutofit/>
          </a:bodyPr>
          <a:lstStyle/>
          <a:p>
            <a:pPr marL="0" indent="0" algn="ctr">
              <a:lnSpc>
                <a:spcPts val="3920"/>
              </a:lnSpc>
              <a:buNone/>
            </a:pPr>
            <a:r>
              <a:rPr lang="en-US" sz="2800" dirty="0">
                <a:solidFill>
                  <a:srgbClr val="F4B73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22. OKT.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2514600" y="3202682"/>
            <a:ext cx="566642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Kennedy im Fernsehen, Schiffe sperren Kuba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12800" y="3784501"/>
            <a:ext cx="1524000" cy="622300"/>
          </a:xfrm>
          <a:custGeom>
            <a:avLst/>
            <a:gdLst/>
            <a:ahLst/>
            <a:cxnLst/>
            <a:rect l="l" t="t" r="r" b="b"/>
            <a:pathLst>
              <a:path w="1524000" h="622300">
                <a:moveTo>
                  <a:pt x="76200" y="0"/>
                </a:moveTo>
                <a:lnTo>
                  <a:pt x="1447800" y="0"/>
                </a:lnTo>
                <a:arcTo wR="76200" hR="76200" stAng="16200000" swAng="5400000"/>
                <a:lnTo>
                  <a:pt x="1524000" y="546100"/>
                </a:lnTo>
                <a:arcTo wR="76200" hR="76200" stAng="0" swAng="5400000"/>
                <a:lnTo>
                  <a:pt x="76200" y="6223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E8452C"/>
          </a:solidFill>
          <a:ln/>
        </p:spPr>
        <p:txBody>
          <a:bodyPr wrap="square" lIns="0" tIns="63500" rIns="0" bIns="38100" rtlCol="0" anchor="t">
            <a:normAutofit/>
          </a:bodyPr>
          <a:lstStyle/>
          <a:p>
            <a:pPr marL="0" indent="0" algn="ctr">
              <a:lnSpc>
                <a:spcPts val="392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27. OKT.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514600" y="3936802"/>
            <a:ext cx="280582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C8372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Der gefährlichste Tag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2800" y="4518620"/>
            <a:ext cx="1524000" cy="622300"/>
          </a:xfrm>
          <a:custGeom>
            <a:avLst/>
            <a:gdLst/>
            <a:ahLst/>
            <a:cxnLst/>
            <a:rect l="l" t="t" r="r" b="b"/>
            <a:pathLst>
              <a:path w="1524000" h="622300">
                <a:moveTo>
                  <a:pt x="76200" y="0"/>
                </a:moveTo>
                <a:lnTo>
                  <a:pt x="1447800" y="0"/>
                </a:lnTo>
                <a:arcTo wR="76200" hR="76200" stAng="16200000" swAng="5400000"/>
                <a:lnTo>
                  <a:pt x="1524000" y="546100"/>
                </a:lnTo>
                <a:arcTo wR="76200" hR="76200" stAng="0" swAng="5400000"/>
                <a:lnTo>
                  <a:pt x="76200" y="6223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01A2E"/>
          </a:solidFill>
          <a:ln/>
        </p:spPr>
        <p:txBody>
          <a:bodyPr wrap="square" lIns="0" tIns="63500" rIns="0" bIns="38100" rtlCol="0" anchor="t">
            <a:normAutofit/>
          </a:bodyPr>
          <a:lstStyle/>
          <a:p>
            <a:pPr marL="0" indent="0" algn="ctr">
              <a:lnSpc>
                <a:spcPts val="3920"/>
              </a:lnSpc>
              <a:buNone/>
            </a:pPr>
            <a:r>
              <a:rPr lang="en-US" sz="2800" dirty="0">
                <a:solidFill>
                  <a:srgbClr val="F4B73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28. OKT.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2514600" y="4670921"/>
            <a:ext cx="613600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Chruschtschow: Die Raketen werden abgezogen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12800" y="5252740"/>
            <a:ext cx="1524000" cy="622300"/>
          </a:xfrm>
          <a:custGeom>
            <a:avLst/>
            <a:gdLst/>
            <a:ahLst/>
            <a:cxnLst/>
            <a:rect l="l" t="t" r="r" b="b"/>
            <a:pathLst>
              <a:path w="1524000" h="622300">
                <a:moveTo>
                  <a:pt x="76200" y="0"/>
                </a:moveTo>
                <a:lnTo>
                  <a:pt x="1447800" y="0"/>
                </a:lnTo>
                <a:arcTo wR="76200" hR="76200" stAng="16200000" swAng="5400000"/>
                <a:lnTo>
                  <a:pt x="1524000" y="546100"/>
                </a:lnTo>
                <a:arcTo wR="76200" hR="76200" stAng="0" swAng="5400000"/>
                <a:lnTo>
                  <a:pt x="76200" y="622300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close/>
              </a:path>
            </a:pathLst>
          </a:custGeom>
          <a:solidFill>
            <a:srgbClr val="101A2E"/>
          </a:solidFill>
          <a:ln/>
        </p:spPr>
        <p:txBody>
          <a:bodyPr wrap="square" lIns="0" tIns="63500" rIns="0" bIns="38100" rtlCol="0" anchor="t">
            <a:normAutofit/>
          </a:bodyPr>
          <a:lstStyle/>
          <a:p>
            <a:pPr marL="0" indent="0" algn="ctr">
              <a:lnSpc>
                <a:spcPts val="3920"/>
              </a:lnSpc>
              <a:buNone/>
            </a:pPr>
            <a:r>
              <a:rPr lang="en-US" sz="2800" dirty="0">
                <a:solidFill>
                  <a:srgbClr val="F4B73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1963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2514600" y="5405041"/>
            <a:ext cx="658344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Auch die USA ziehen ihre Raketen aus der Türkei ab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800" y="6242050"/>
            <a:ext cx="588645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F4B73F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500" b="0" i="0" dirty="0">
                <a:solidFill>
                  <a:srgbClr val="F4B73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Stammgruppe: Vergleicht!</a:t>
            </a:r>
            <a:endParaRPr lang="en-US" sz="5500" dirty="0"/>
          </a:p>
        </p:txBody>
      </p:sp>
      <p:sp>
        <p:nvSpPr>
          <p:cNvPr id="4" name="Shape 2"/>
          <p:cNvSpPr/>
          <p:nvPr/>
        </p:nvSpPr>
        <p:spPr>
          <a:xfrm>
            <a:off x="812800" y="1765300"/>
            <a:ext cx="5181600" cy="952500"/>
          </a:xfrm>
          <a:prstGeom prst="roundRect">
            <a:avLst>
              <a:gd name="adj" fmla="val 13333"/>
            </a:avLst>
          </a:prstGeom>
          <a:solidFill>
            <a:srgbClr val="1B2A47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765300"/>
            <a:ext cx="5181600" cy="952500"/>
          </a:xfrm>
          <a:custGeom>
            <a:avLst/>
            <a:gdLst/>
            <a:ahLst/>
            <a:cxnLst/>
            <a:rect l="l" t="t" r="r" b="b"/>
            <a:pathLst>
              <a:path w="5181600" h="952500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5054600" y="0"/>
                </a:lnTo>
                <a:arcTo wR="127000" hR="127000" stAng="16200000" swAng="5400000"/>
                <a:lnTo>
                  <a:pt x="5181600" y="127000"/>
                </a:lnTo>
                <a:arcTo wR="127000" hR="50800" stAng="0" swAng="-5400000"/>
                <a:lnTo>
                  <a:pt x="127000" y="76200"/>
                </a:lnTo>
                <a:arcTo wR="127000" hR="50800" stAng="16200000" swAng="-5400000"/>
                <a:close/>
              </a:path>
            </a:pathLst>
          </a:custGeom>
          <a:solidFill>
            <a:srgbClr val="C8372D"/>
          </a:solidFill>
          <a:ln/>
        </p:spPr>
      </p:sp>
      <p:sp>
        <p:nvSpPr>
          <p:cNvPr id="6" name="Text 4"/>
          <p:cNvSpPr/>
          <p:nvPr/>
        </p:nvSpPr>
        <p:spPr>
          <a:xfrm>
            <a:off x="1066800" y="2095500"/>
            <a:ext cx="4813808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Was war das Problem jeder Seite?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197600" y="1765300"/>
            <a:ext cx="5181600" cy="952500"/>
          </a:xfrm>
          <a:prstGeom prst="roundRect">
            <a:avLst>
              <a:gd name="adj" fmla="val 13333"/>
            </a:avLst>
          </a:prstGeom>
          <a:solidFill>
            <a:srgbClr val="1B2A47"/>
          </a:solidFill>
          <a:ln/>
        </p:spPr>
      </p:sp>
      <p:sp>
        <p:nvSpPr>
          <p:cNvPr id="8" name="Shape 6"/>
          <p:cNvSpPr/>
          <p:nvPr/>
        </p:nvSpPr>
        <p:spPr>
          <a:xfrm>
            <a:off x="6197600" y="1765300"/>
            <a:ext cx="5181600" cy="952500"/>
          </a:xfrm>
          <a:custGeom>
            <a:avLst/>
            <a:gdLst/>
            <a:ahLst/>
            <a:cxnLst/>
            <a:rect l="l" t="t" r="r" b="b"/>
            <a:pathLst>
              <a:path w="5181600" h="952500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5054600" y="0"/>
                </a:lnTo>
                <a:arcTo wR="127000" hR="127000" stAng="16200000" swAng="5400000"/>
                <a:lnTo>
                  <a:pt x="5181600" y="127000"/>
                </a:lnTo>
                <a:arcTo wR="127000" hR="50800" stAng="0" swAng="-5400000"/>
                <a:lnTo>
                  <a:pt x="127000" y="76200"/>
                </a:lnTo>
                <a:arcTo wR="127000" hR="50800" stAng="16200000" swAng="-5400000"/>
                <a:close/>
              </a:path>
            </a:pathLst>
          </a:custGeom>
          <a:solidFill>
            <a:srgbClr val="2F63B5"/>
          </a:solidFill>
          <a:ln/>
        </p:spPr>
      </p:sp>
      <p:sp>
        <p:nvSpPr>
          <p:cNvPr id="9" name="Text 7"/>
          <p:cNvSpPr/>
          <p:nvPr/>
        </p:nvSpPr>
        <p:spPr>
          <a:xfrm>
            <a:off x="6451600" y="2095500"/>
            <a:ext cx="4813808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Welche Lösung wurde gewählt?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812800" y="2971800"/>
            <a:ext cx="5181600" cy="1320800"/>
          </a:xfrm>
          <a:prstGeom prst="roundRect">
            <a:avLst>
              <a:gd name="adj" fmla="val 9615"/>
            </a:avLst>
          </a:prstGeom>
          <a:solidFill>
            <a:srgbClr val="1B2A47"/>
          </a:solidFill>
          <a:ln/>
        </p:spPr>
      </p:sp>
      <p:sp>
        <p:nvSpPr>
          <p:cNvPr id="11" name="Shape 9"/>
          <p:cNvSpPr/>
          <p:nvPr/>
        </p:nvSpPr>
        <p:spPr>
          <a:xfrm>
            <a:off x="812800" y="2971800"/>
            <a:ext cx="5181600" cy="1320800"/>
          </a:xfrm>
          <a:custGeom>
            <a:avLst/>
            <a:gdLst/>
            <a:ahLst/>
            <a:cxnLst/>
            <a:rect l="l" t="t" r="r" b="b"/>
            <a:pathLst>
              <a:path w="5181600" h="1320800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5054600" y="0"/>
                </a:lnTo>
                <a:arcTo wR="127000" hR="127000" stAng="16200000" swAng="5400000"/>
                <a:lnTo>
                  <a:pt x="5181600" y="127000"/>
                </a:lnTo>
                <a:arcTo wR="127000" hR="50800" stAng="0" swAng="-5400000"/>
                <a:lnTo>
                  <a:pt x="127000" y="76200"/>
                </a:lnTo>
                <a:arcTo wR="127000" hR="50800" stAng="16200000" swAng="-5400000"/>
                <a:close/>
              </a:path>
            </a:pathLst>
          </a:custGeom>
          <a:solidFill>
            <a:srgbClr val="F4B73F"/>
          </a:solidFill>
          <a:ln/>
        </p:spPr>
      </p:sp>
      <p:sp>
        <p:nvSpPr>
          <p:cNvPr id="12" name="Text 10"/>
          <p:cNvSpPr/>
          <p:nvPr/>
        </p:nvSpPr>
        <p:spPr>
          <a:xfrm>
            <a:off x="1066800" y="3302000"/>
            <a:ext cx="4813808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Was haben alle Seiten gemeinsam?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197600" y="2971800"/>
            <a:ext cx="5181600" cy="1320800"/>
          </a:xfrm>
          <a:prstGeom prst="roundRect">
            <a:avLst>
              <a:gd name="adj" fmla="val 9615"/>
            </a:avLst>
          </a:prstGeom>
          <a:solidFill>
            <a:srgbClr val="1B2A47"/>
          </a:solidFill>
          <a:ln/>
        </p:spPr>
      </p:sp>
      <p:sp>
        <p:nvSpPr>
          <p:cNvPr id="14" name="Shape 12"/>
          <p:cNvSpPr/>
          <p:nvPr/>
        </p:nvSpPr>
        <p:spPr>
          <a:xfrm>
            <a:off x="6197600" y="2971800"/>
            <a:ext cx="5181600" cy="1320800"/>
          </a:xfrm>
          <a:custGeom>
            <a:avLst/>
            <a:gdLst/>
            <a:ahLst/>
            <a:cxnLst/>
            <a:rect l="l" t="t" r="r" b="b"/>
            <a:pathLst>
              <a:path w="5181600" h="1320800">
                <a:moveTo>
                  <a:pt x="0" y="127000"/>
                </a:moveTo>
                <a:lnTo>
                  <a:pt x="0" y="127000"/>
                </a:lnTo>
                <a:arcTo wR="127000" hR="127000" stAng="10800000" swAng="5400000"/>
                <a:lnTo>
                  <a:pt x="5054600" y="0"/>
                </a:lnTo>
                <a:arcTo wR="127000" hR="127000" stAng="16200000" swAng="5400000"/>
                <a:lnTo>
                  <a:pt x="5181600" y="127000"/>
                </a:lnTo>
                <a:arcTo wR="127000" hR="50800" stAng="0" swAng="-5400000"/>
                <a:lnTo>
                  <a:pt x="127000" y="76200"/>
                </a:lnTo>
                <a:arcTo wR="127000" hR="50800" stAng="16200000" swAng="-5400000"/>
                <a:close/>
              </a:path>
            </a:pathLst>
          </a:custGeom>
          <a:solidFill>
            <a:srgbClr val="2F8A5B"/>
          </a:solidFill>
          <a:ln/>
        </p:spPr>
      </p:sp>
      <p:sp>
        <p:nvSpPr>
          <p:cNvPr id="15" name="Text 13"/>
          <p:cNvSpPr/>
          <p:nvPr/>
        </p:nvSpPr>
        <p:spPr>
          <a:xfrm>
            <a:off x="6451600" y="3302000"/>
            <a:ext cx="4813808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40"/>
              </a:lnSpc>
              <a:buNone/>
            </a:pPr>
            <a:r>
              <a:rPr lang="en-US" sz="2100" b="1" dirty="0">
                <a:solidFill>
                  <a:srgbClr val="F3EAD8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Glück oder Verstand: Was hat die Welt gerettet?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12800" y="6242050"/>
            <a:ext cx="588645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C9D1E0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E8452C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12800"/>
            <a:ext cx="10883392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0000"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Und heute?</a:t>
            </a:r>
            <a:endParaRPr lang="en-US" sz="5500" dirty="0"/>
          </a:p>
        </p:txBody>
      </p:sp>
      <p:sp>
        <p:nvSpPr>
          <p:cNvPr id="4" name="Shape 2"/>
          <p:cNvSpPr/>
          <p:nvPr/>
        </p:nvSpPr>
        <p:spPr>
          <a:xfrm>
            <a:off x="812800" y="1765300"/>
            <a:ext cx="5181600" cy="1663700"/>
          </a:xfrm>
          <a:prstGeom prst="roundRect">
            <a:avLst>
              <a:gd name="adj" fmla="val 7634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765300"/>
            <a:ext cx="5181600" cy="1663700"/>
          </a:xfrm>
          <a:custGeom>
            <a:avLst/>
            <a:gdLst/>
            <a:ahLst/>
            <a:cxnLst/>
            <a:rect l="l" t="t" r="r" b="b"/>
            <a:pathLst>
              <a:path w="5181600" h="1663700">
                <a:moveTo>
                  <a:pt x="127000" y="1663700"/>
                </a:moveTo>
                <a:lnTo>
                  <a:pt x="127000" y="1663700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38100" hR="127000" stAng="16200000" swAng="-5400000"/>
                <a:lnTo>
                  <a:pt x="88900" y="1536700"/>
                </a:lnTo>
                <a:arcTo wR="38100" hR="127000" stAng="10800000" swAng="-5400000"/>
                <a:close/>
              </a:path>
            </a:pathLst>
          </a:custGeom>
          <a:solidFill>
            <a:srgbClr val="101A2E"/>
          </a:solidFill>
          <a:ln/>
        </p:spPr>
      </p:sp>
      <p:sp>
        <p:nvSpPr>
          <p:cNvPr id="6" name="Text 4"/>
          <p:cNvSpPr/>
          <p:nvPr/>
        </p:nvSpPr>
        <p:spPr>
          <a:xfrm>
            <a:off x="1155700" y="2019300"/>
            <a:ext cx="472224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Deutschland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1155700" y="2578100"/>
            <a:ext cx="4722241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Keine eigenen Atomwaffen. Nach Berichten lagern US-Waffen in Büchel.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197600" y="1765300"/>
            <a:ext cx="5181600" cy="1663700"/>
          </a:xfrm>
          <a:prstGeom prst="roundRect">
            <a:avLst>
              <a:gd name="adj" fmla="val 7634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6197600" y="1765300"/>
            <a:ext cx="5181600" cy="1663700"/>
          </a:xfrm>
          <a:custGeom>
            <a:avLst/>
            <a:gdLst/>
            <a:ahLst/>
            <a:cxnLst/>
            <a:rect l="l" t="t" r="r" b="b"/>
            <a:pathLst>
              <a:path w="5181600" h="1663700">
                <a:moveTo>
                  <a:pt x="127000" y="1663700"/>
                </a:moveTo>
                <a:lnTo>
                  <a:pt x="127000" y="1663700"/>
                </a:lnTo>
                <a:arcTo wR="127000" hR="127000" stAng="5400000" swAng="5400000"/>
                <a:lnTo>
                  <a:pt x="0" y="127000"/>
                </a:lnTo>
                <a:arcTo wR="127000" hR="127000" stAng="10800000" swAng="5400000"/>
                <a:lnTo>
                  <a:pt x="127000" y="0"/>
                </a:lnTo>
                <a:arcTo wR="38100" hR="127000" stAng="16200000" swAng="-5400000"/>
                <a:lnTo>
                  <a:pt x="88900" y="1536700"/>
                </a:lnTo>
                <a:arcTo wR="38100" hR="127000" stAng="10800000" swAng="-5400000"/>
                <a:close/>
              </a:path>
            </a:pathLst>
          </a:custGeom>
          <a:solidFill>
            <a:srgbClr val="E8452C"/>
          </a:solidFill>
          <a:ln/>
        </p:spPr>
      </p:sp>
      <p:sp>
        <p:nvSpPr>
          <p:cNvPr id="10" name="Text 8"/>
          <p:cNvSpPr/>
          <p:nvPr/>
        </p:nvSpPr>
        <p:spPr>
          <a:xfrm>
            <a:off x="6540500" y="2019300"/>
            <a:ext cx="472224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840"/>
              </a:lnSpc>
              <a:buNone/>
            </a:pPr>
            <a:r>
              <a:rPr lang="en-US" sz="320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Türkei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540500" y="2578100"/>
            <a:ext cx="4722241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Nach Medienberichten US-Waffen in Incirlik. Nicht offiziell bestätigt.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12800" y="3683000"/>
            <a:ext cx="10566400" cy="952500"/>
          </a:xfrm>
          <a:prstGeom prst="roundRect">
            <a:avLst>
              <a:gd name="adj" fmla="val 13333"/>
            </a:avLst>
          </a:prstGeom>
          <a:solidFill>
            <a:srgbClr val="101A2E"/>
          </a:solidFill>
          <a:ln/>
        </p:spPr>
        <p:txBody>
          <a:bodyPr wrap="square" lIns="216803" tIns="216803" rIns="0" bIns="191403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F4B73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Sicherer oder unsicherer? Was können wir als Bürger tun?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812800" y="6242050"/>
            <a:ext cx="588645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 2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C8372D"/>
          </a:solidFill>
          <a:ln/>
        </p:spPr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812800" y="640000"/>
            <a:ext cx="10883392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de-DE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Rot: Kennedys Antwort</a:t>
            </a:r>
          </a:p>
        </p:txBody>
      </p:sp>
      <p:sp>
        <p:nvSpPr>
          <p:cNvPr id="4" name="Farbkachel 4"/>
          <p:cNvSpPr/>
          <p:nvPr/>
        </p:nvSpPr>
        <p:spPr>
          <a:xfrm>
            <a:off x="812800" y="1700000"/>
            <a:ext cx="2900000" cy="4250000"/>
          </a:xfrm>
          <a:prstGeom prst="roundRect">
            <a:avLst>
              <a:gd name="adj" fmla="val 8000"/>
            </a:avLst>
          </a:prstGeom>
          <a:solidFill>
            <a:srgbClr val="C8372D"/>
          </a:solidFill>
          <a:ln/>
        </p:spPr>
      </p:sp>
      <p:sp>
        <p:nvSpPr>
          <p:cNvPr id="5" name="Text 5"/>
          <p:cNvSpPr txBox="1"/>
          <p:nvPr/>
        </p:nvSpPr>
        <p:spPr>
          <a:xfrm>
            <a:off x="1062800" y="1900000"/>
            <a:ext cx="24000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5000"/>
              </a:lnSpc>
              <a:spcAft>
                <a:spcPts val="0"/>
              </a:spcAft>
              <a:buNone/>
            </a:pPr>
            <a:r>
              <a:rPr lang="de-DE" sz="48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ROT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2800" y="2650000"/>
            <a:ext cx="240000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300"/>
              </a:lnSpc>
              <a:spcAft>
                <a:spcPts val="0"/>
              </a:spcAft>
              <a:buNone/>
            </a:pPr>
            <a:r>
              <a:rPr lang="de-DE" sz="1900" b="1" i="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USA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062800" y="3500000"/>
            <a:ext cx="240000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7400"/>
              </a:lnSpc>
              <a:spcAft>
                <a:spcPts val="0"/>
              </a:spcAft>
              <a:buNone/>
            </a:pPr>
            <a:r>
              <a:rPr lang="de-DE" sz="7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40+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62800" y="4550000"/>
            <a:ext cx="2400000" cy="12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Aft>
                <a:spcPts val="0"/>
              </a:spcAft>
              <a:buNone/>
            </a:pPr>
            <a:r>
              <a:rPr lang="de-DE" sz="1600" b="1" i="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Schiffe der US-Navy laufen in die Karibik aus</a:t>
            </a:r>
          </a:p>
        </p:txBody>
      </p:sp>
      <p:sp>
        <p:nvSpPr>
          <p:cNvPr id="9" name="Textkarte 9"/>
          <p:cNvSpPr/>
          <p:nvPr/>
        </p:nvSpPr>
        <p:spPr>
          <a:xfrm>
            <a:off x="3900000" y="1700000"/>
            <a:ext cx="7479200" cy="42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0" name="Text 10"/>
          <p:cNvSpPr txBox="1"/>
          <p:nvPr/>
        </p:nvSpPr>
        <p:spPr>
          <a:xfrm>
            <a:off x="4200000" y="1950000"/>
            <a:ext cx="6850000" cy="3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C8372D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John F. Kennedy ist mit 44 Jahren der bis dahin jüngste US-Präsident.</a:t>
            </a:r>
          </a:p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C8372D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Am 14. Oktober 1962 beweisen Fotos eines U2-Aufklärers den Bau der Raketenbasen auf Kuba.</a:t>
            </a:r>
          </a:p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C8372D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Kennedy hat drei Optionen: Blockade, Bombardierung der Raketenbasen oder Invasion. McNamara schlägt die Blockade vor: Sie braucht am wenigsten Gewalt.</a:t>
            </a:r>
          </a:p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C8372D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Am 22. Oktober spricht Kennedy im Fernsehen zur Nation und verkündet eine „Quarantäne“ für Angriffswaffen. UNO und Chruschtschow sollen den Weltfrieden sichern.</a:t>
            </a:r>
          </a:p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C8372D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Die USA machen mobil: Flieger nach Florida, zwei Luftlandedivisionen, über 40 Schiffe. Im Wahlkampf wirft man Kennedy Untätigkeit vor.</a:t>
            </a:r>
          </a:p>
        </p:txBody>
      </p:sp>
      <p:sp>
        <p:nvSpPr>
          <p:cNvPr id="11" name="Fußzeile 11"/>
          <p:cNvSpPr txBox="1"/>
          <p:nvPr/>
        </p:nvSpPr>
        <p:spPr>
          <a:xfrm>
            <a:off x="812800" y="6242050"/>
            <a:ext cx="100000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00"/>
              </a:lnSpc>
              <a:spcAft>
                <a:spcPts val="0"/>
              </a:spcAft>
              <a:buNone/>
            </a:pPr>
            <a:r>
              <a:rPr lang="de-DE" sz="1200" b="1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 2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C8372D"/>
          </a:solidFill>
          <a:ln/>
        </p:spPr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812800" y="640000"/>
            <a:ext cx="10883392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de-DE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Rot: Aufgaben A1 bis A4</a:t>
            </a:r>
          </a:p>
        </p:txBody>
      </p:sp>
      <p:sp>
        <p:nvSpPr>
          <p:cNvPr id="4" name="Aufgabenkarte 4"/>
          <p:cNvSpPr/>
          <p:nvPr/>
        </p:nvSpPr>
        <p:spPr>
          <a:xfrm>
            <a:off x="812800" y="170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5" name="Chip 5"/>
          <p:cNvSpPr/>
          <p:nvPr/>
        </p:nvSpPr>
        <p:spPr>
          <a:xfrm>
            <a:off x="1012800" y="190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C8372D"/>
          </a:solidFill>
          <a:ln/>
        </p:spPr>
      </p:sp>
      <p:sp>
        <p:nvSpPr>
          <p:cNvPr id="6" name="Chiptext 6"/>
          <p:cNvSpPr txBox="1"/>
          <p:nvPr/>
        </p:nvSpPr>
        <p:spPr>
          <a:xfrm>
            <a:off x="1012800" y="190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A1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2062800" y="189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C8372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Entscheidung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Nenne Kennedys drei Optionen. Warum wählt er die Blockade?</a:t>
            </a:r>
          </a:p>
        </p:txBody>
      </p:sp>
      <p:sp>
        <p:nvSpPr>
          <p:cNvPr id="8" name="Aufgabenkarte 8"/>
          <p:cNvSpPr/>
          <p:nvPr/>
        </p:nvSpPr>
        <p:spPr>
          <a:xfrm>
            <a:off x="6196000" y="170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9" name="Chip 9"/>
          <p:cNvSpPr/>
          <p:nvPr/>
        </p:nvSpPr>
        <p:spPr>
          <a:xfrm>
            <a:off x="6396000" y="190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C8372D"/>
          </a:solidFill>
          <a:ln/>
        </p:spPr>
      </p:sp>
      <p:sp>
        <p:nvSpPr>
          <p:cNvPr id="10" name="Chiptext 10"/>
          <p:cNvSpPr txBox="1"/>
          <p:nvPr/>
        </p:nvSpPr>
        <p:spPr>
          <a:xfrm>
            <a:off x="6396000" y="190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46000" y="189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C8372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Sprache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Warum sagt Kennedy „Quarantäne“ und nicht „Krieg“? Was soll das Wort ausdrücken?</a:t>
            </a:r>
          </a:p>
        </p:txBody>
      </p:sp>
      <p:sp>
        <p:nvSpPr>
          <p:cNvPr id="12" name="Aufgabenkarte 12"/>
          <p:cNvSpPr/>
          <p:nvPr/>
        </p:nvSpPr>
        <p:spPr>
          <a:xfrm>
            <a:off x="812800" y="369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3" name="Chip 13"/>
          <p:cNvSpPr/>
          <p:nvPr/>
        </p:nvSpPr>
        <p:spPr>
          <a:xfrm>
            <a:off x="1012800" y="389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C8372D"/>
          </a:solidFill>
          <a:ln/>
        </p:spPr>
      </p:sp>
      <p:sp>
        <p:nvSpPr>
          <p:cNvPr id="14" name="Chiptext 14"/>
          <p:cNvSpPr txBox="1"/>
          <p:nvPr/>
        </p:nvSpPr>
        <p:spPr>
          <a:xfrm>
            <a:off x="1012800" y="389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062800" y="388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C8372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Innenpolitik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Welche Rolle spielt der Wahlkampf für Kennedys Entscheidung? Ist das ein guter Grund?</a:t>
            </a:r>
          </a:p>
        </p:txBody>
      </p:sp>
      <p:sp>
        <p:nvSpPr>
          <p:cNvPr id="16" name="Aufgabenkarte 16"/>
          <p:cNvSpPr/>
          <p:nvPr/>
        </p:nvSpPr>
        <p:spPr>
          <a:xfrm>
            <a:off x="6196000" y="369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7" name="Chip 17"/>
          <p:cNvSpPr/>
          <p:nvPr/>
        </p:nvSpPr>
        <p:spPr>
          <a:xfrm>
            <a:off x="6396000" y="389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C8372D"/>
          </a:solidFill>
          <a:ln/>
        </p:spPr>
      </p:sp>
      <p:sp>
        <p:nvSpPr>
          <p:cNvPr id="18" name="Chiptext 18"/>
          <p:cNvSpPr txBox="1"/>
          <p:nvPr/>
        </p:nvSpPr>
        <p:spPr>
          <a:xfrm>
            <a:off x="6396000" y="389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A4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7446000" y="388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C8372D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Beraterteam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Du berätst Kennedy. Für welche Option stimmst du? Begründe in drei Sätzen.</a:t>
            </a:r>
          </a:p>
        </p:txBody>
      </p:sp>
      <p:sp>
        <p:nvSpPr>
          <p:cNvPr id="20" name="Hinweis 20"/>
          <p:cNvSpPr/>
          <p:nvPr/>
        </p:nvSpPr>
        <p:spPr>
          <a:xfrm>
            <a:off x="812800" y="5720000"/>
            <a:ext cx="10566400" cy="430000"/>
          </a:xfrm>
          <a:prstGeom prst="roundRect">
            <a:avLst>
              <a:gd name="adj" fmla="val 8000"/>
            </a:avLst>
          </a:prstGeom>
          <a:solidFill>
            <a:srgbClr val="101A2E"/>
          </a:solidFill>
          <a:ln/>
        </p:spPr>
      </p:sp>
      <p:sp>
        <p:nvSpPr>
          <p:cNvPr id="21" name="Text 21"/>
          <p:cNvSpPr txBox="1"/>
          <p:nvPr/>
        </p:nvSpPr>
        <p:spPr>
          <a:xfrm>
            <a:off x="1062800" y="5720000"/>
            <a:ext cx="10066400" cy="4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0"/>
              </a:spcAft>
              <a:buNone/>
            </a:pPr>
            <a:r>
              <a:rPr lang="de-DE" sz="1500" b="1" i="0" dirty="0">
                <a:solidFill>
                  <a:srgbClr val="F4B73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Zahl 1 bis 4? Dann bearbeitest du A1 bis A4 und erklärst es später in der Stammgruppe.</a:t>
            </a:r>
          </a:p>
        </p:txBody>
      </p:sp>
      <p:sp>
        <p:nvSpPr>
          <p:cNvPr id="22" name="Fußzeile 22"/>
          <p:cNvSpPr txBox="1"/>
          <p:nvPr/>
        </p:nvSpPr>
        <p:spPr>
          <a:xfrm>
            <a:off x="812800" y="6242050"/>
            <a:ext cx="100000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00"/>
              </a:lnSpc>
              <a:spcAft>
                <a:spcPts val="0"/>
              </a:spcAft>
              <a:buNone/>
            </a:pPr>
            <a:r>
              <a:rPr lang="de-DE" sz="1200" b="1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 2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2F63B5"/>
          </a:solidFill>
          <a:ln/>
        </p:spPr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812800" y="640000"/>
            <a:ext cx="10883392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de-DE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Blau: Chruschtschows Ziele</a:t>
            </a:r>
          </a:p>
        </p:txBody>
      </p:sp>
      <p:sp>
        <p:nvSpPr>
          <p:cNvPr id="4" name="Farbkachel 4"/>
          <p:cNvSpPr/>
          <p:nvPr/>
        </p:nvSpPr>
        <p:spPr>
          <a:xfrm>
            <a:off x="812800" y="1700000"/>
            <a:ext cx="2900000" cy="4250000"/>
          </a:xfrm>
          <a:prstGeom prst="roundRect">
            <a:avLst>
              <a:gd name="adj" fmla="val 8000"/>
            </a:avLst>
          </a:prstGeom>
          <a:solidFill>
            <a:srgbClr val="2F63B5"/>
          </a:solidFill>
          <a:ln/>
        </p:spPr>
      </p:sp>
      <p:sp>
        <p:nvSpPr>
          <p:cNvPr id="5" name="Text 5"/>
          <p:cNvSpPr txBox="1"/>
          <p:nvPr/>
        </p:nvSpPr>
        <p:spPr>
          <a:xfrm>
            <a:off x="1062800" y="1900000"/>
            <a:ext cx="2400000" cy="7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5000"/>
              </a:lnSpc>
              <a:spcAft>
                <a:spcPts val="0"/>
              </a:spcAft>
              <a:buNone/>
            </a:pPr>
            <a:r>
              <a:rPr lang="de-DE" sz="48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BLAU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2800" y="2650000"/>
            <a:ext cx="2400000" cy="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300"/>
              </a:lnSpc>
              <a:spcAft>
                <a:spcPts val="0"/>
              </a:spcAft>
              <a:buNone/>
            </a:pPr>
            <a:r>
              <a:rPr lang="de-DE" sz="1900" b="1" i="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Sowjetunion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062800" y="3500000"/>
            <a:ext cx="240000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7400"/>
              </a:lnSpc>
              <a:spcAft>
                <a:spcPts val="0"/>
              </a:spcAft>
              <a:buNone/>
            </a:pPr>
            <a:r>
              <a:rPr lang="de-DE" sz="7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16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62800" y="4550000"/>
            <a:ext cx="2400000" cy="12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000"/>
              </a:lnSpc>
              <a:spcAft>
                <a:spcPts val="0"/>
              </a:spcAft>
              <a:buNone/>
            </a:pPr>
            <a:r>
              <a:rPr lang="de-DE" sz="1600" b="1" i="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von bis zu 25 Frachtern drehen am 24. Oktober bei</a:t>
            </a:r>
          </a:p>
        </p:txBody>
      </p:sp>
      <p:sp>
        <p:nvSpPr>
          <p:cNvPr id="9" name="Textkarte 9"/>
          <p:cNvSpPr/>
          <p:nvPr/>
        </p:nvSpPr>
        <p:spPr>
          <a:xfrm>
            <a:off x="3900000" y="1700000"/>
            <a:ext cx="7479200" cy="42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0" name="Text 10"/>
          <p:cNvSpPr txBox="1"/>
          <p:nvPr/>
        </p:nvSpPr>
        <p:spPr>
          <a:xfrm>
            <a:off x="4200000" y="1950000"/>
            <a:ext cx="6850000" cy="3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2F63B5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Nikita Chruschtschow ist über 20 Jahre älter als Kennedy und stammt aus einer ukrainischen Bergarbeiterfamilie.</a:t>
            </a:r>
          </a:p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2F63B5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Er lässt heimlich Raketen auf Kuba aufbauen und hofft auf Zugeständnisse in Europa: DDR anerkennen, Friedensvertrag, atomwaffenfreie Zone.</a:t>
            </a:r>
          </a:p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2F63B5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Außerdem will Moskau ein teures Wettrüsten vermeiden und die strategische Überlegenheit der USA ausgleichen.</a:t>
            </a:r>
          </a:p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2F63B5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24. Oktober: 16 Frachter drehen bei. 26. Oktober: Brief mit Abzugsangebot, wenn die USA Kuba nicht angreifen.</a:t>
            </a:r>
          </a:p>
          <a:p>
            <a:pPr marL="285750" indent="-285750" algn="l">
              <a:lnSpc>
                <a:spcPts val="2150"/>
              </a:lnSpc>
              <a:spcAft>
                <a:spcPts val="600"/>
              </a:spcAft>
              <a:buClr>
                <a:srgbClr val="2F63B5"/>
              </a:buClr>
              <a:buFont typeface="Arial"/>
              <a:buChar char="•"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27. Oktober: zweiter, schärferer Brief mit der Forderung, die US-Raketen aus der Türkei abzuziehen. Am 28. Oktober lenkt Chruschtschow ein.</a:t>
            </a:r>
          </a:p>
        </p:txBody>
      </p:sp>
      <p:sp>
        <p:nvSpPr>
          <p:cNvPr id="11" name="Fußzeile 11"/>
          <p:cNvSpPr txBox="1"/>
          <p:nvPr/>
        </p:nvSpPr>
        <p:spPr>
          <a:xfrm>
            <a:off x="812800" y="6242050"/>
            <a:ext cx="100000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00"/>
              </a:lnSpc>
              <a:spcAft>
                <a:spcPts val="0"/>
              </a:spcAft>
              <a:buNone/>
            </a:pPr>
            <a:r>
              <a:rPr lang="de-DE" sz="1200" b="1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 2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2F63B5"/>
          </a:solidFill>
          <a:ln/>
        </p:spPr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812800" y="640000"/>
            <a:ext cx="10883392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de-DE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Blau: Aufgaben A1 bis A4</a:t>
            </a:r>
          </a:p>
        </p:txBody>
      </p:sp>
      <p:sp>
        <p:nvSpPr>
          <p:cNvPr id="4" name="Aufgabenkarte 4"/>
          <p:cNvSpPr/>
          <p:nvPr/>
        </p:nvSpPr>
        <p:spPr>
          <a:xfrm>
            <a:off x="812800" y="170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5" name="Chip 5"/>
          <p:cNvSpPr/>
          <p:nvPr/>
        </p:nvSpPr>
        <p:spPr>
          <a:xfrm>
            <a:off x="1012800" y="190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2F63B5"/>
          </a:solidFill>
          <a:ln/>
        </p:spPr>
      </p:sp>
      <p:sp>
        <p:nvSpPr>
          <p:cNvPr id="6" name="Chiptext 6"/>
          <p:cNvSpPr txBox="1"/>
          <p:nvPr/>
        </p:nvSpPr>
        <p:spPr>
          <a:xfrm>
            <a:off x="1012800" y="190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A1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2062800" y="189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2F63B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Ziele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Nenne drei Ziele, die Chruschtschow mit den Raketen auf Kuba verfolgt.</a:t>
            </a:r>
          </a:p>
        </p:txBody>
      </p:sp>
      <p:sp>
        <p:nvSpPr>
          <p:cNvPr id="8" name="Aufgabenkarte 8"/>
          <p:cNvSpPr/>
          <p:nvPr/>
        </p:nvSpPr>
        <p:spPr>
          <a:xfrm>
            <a:off x="6196000" y="170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9" name="Chip 9"/>
          <p:cNvSpPr/>
          <p:nvPr/>
        </p:nvSpPr>
        <p:spPr>
          <a:xfrm>
            <a:off x="6396000" y="190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2F63B5"/>
          </a:solidFill>
          <a:ln/>
        </p:spPr>
      </p:sp>
      <p:sp>
        <p:nvSpPr>
          <p:cNvPr id="10" name="Chiptext 10"/>
          <p:cNvSpPr txBox="1"/>
          <p:nvPr/>
        </p:nvSpPr>
        <p:spPr>
          <a:xfrm>
            <a:off x="6396000" y="190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46000" y="189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2F63B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Zwei Briefe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Vergleiche die Briefe vom 26. und 27. Oktober. Was ist im zweiten neu?</a:t>
            </a:r>
          </a:p>
        </p:txBody>
      </p:sp>
      <p:sp>
        <p:nvSpPr>
          <p:cNvPr id="12" name="Aufgabenkarte 12"/>
          <p:cNvSpPr/>
          <p:nvPr/>
        </p:nvSpPr>
        <p:spPr>
          <a:xfrm>
            <a:off x="812800" y="369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3" name="Chip 13"/>
          <p:cNvSpPr/>
          <p:nvPr/>
        </p:nvSpPr>
        <p:spPr>
          <a:xfrm>
            <a:off x="1012800" y="389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2F63B5"/>
          </a:solidFill>
          <a:ln/>
        </p:spPr>
      </p:sp>
      <p:sp>
        <p:nvSpPr>
          <p:cNvPr id="14" name="Chiptext 14"/>
          <p:cNvSpPr txBox="1"/>
          <p:nvPr/>
        </p:nvSpPr>
        <p:spPr>
          <a:xfrm>
            <a:off x="1012800" y="389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062800" y="388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2F63B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Argument prüfen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Chruschtschow verweist auf US-Raketen in der Türkei. Ist das ein faires Argument? Begründe.</a:t>
            </a:r>
          </a:p>
        </p:txBody>
      </p:sp>
      <p:sp>
        <p:nvSpPr>
          <p:cNvPr id="16" name="Aufgabenkarte 16"/>
          <p:cNvSpPr/>
          <p:nvPr/>
        </p:nvSpPr>
        <p:spPr>
          <a:xfrm>
            <a:off x="6196000" y="369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7" name="Chip 17"/>
          <p:cNvSpPr/>
          <p:nvPr/>
        </p:nvSpPr>
        <p:spPr>
          <a:xfrm>
            <a:off x="6396000" y="389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2F63B5"/>
          </a:solidFill>
          <a:ln/>
        </p:spPr>
      </p:sp>
      <p:sp>
        <p:nvSpPr>
          <p:cNvPr id="18" name="Chiptext 18"/>
          <p:cNvSpPr txBox="1"/>
          <p:nvPr/>
        </p:nvSpPr>
        <p:spPr>
          <a:xfrm>
            <a:off x="6396000" y="389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A4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7446000" y="388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2F63B5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Wendepunkt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Warum lenkt Chruschtschow am 28. Oktober ein? Finde zwei Gründe im Text.</a:t>
            </a:r>
          </a:p>
        </p:txBody>
      </p:sp>
      <p:sp>
        <p:nvSpPr>
          <p:cNvPr id="20" name="Hinweis 20"/>
          <p:cNvSpPr/>
          <p:nvPr/>
        </p:nvSpPr>
        <p:spPr>
          <a:xfrm>
            <a:off x="812800" y="5720000"/>
            <a:ext cx="10566400" cy="430000"/>
          </a:xfrm>
          <a:prstGeom prst="roundRect">
            <a:avLst>
              <a:gd name="adj" fmla="val 8000"/>
            </a:avLst>
          </a:prstGeom>
          <a:solidFill>
            <a:srgbClr val="101A2E"/>
          </a:solidFill>
          <a:ln/>
        </p:spPr>
      </p:sp>
      <p:sp>
        <p:nvSpPr>
          <p:cNvPr id="21" name="Text 21"/>
          <p:cNvSpPr txBox="1"/>
          <p:nvPr/>
        </p:nvSpPr>
        <p:spPr>
          <a:xfrm>
            <a:off x="1062800" y="5720000"/>
            <a:ext cx="10066400" cy="4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0"/>
              </a:spcAft>
              <a:buNone/>
            </a:pPr>
            <a:r>
              <a:rPr lang="de-DE" sz="1500" b="1" i="0" dirty="0">
                <a:solidFill>
                  <a:srgbClr val="F4B73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Zahl 1 bis 4? Dann bearbeitest du A1 bis A4 und erklärst es später in der Stammgruppe.</a:t>
            </a:r>
          </a:p>
        </p:txBody>
      </p:sp>
      <p:sp>
        <p:nvSpPr>
          <p:cNvPr id="22" name="Fußzeile 22"/>
          <p:cNvSpPr txBox="1"/>
          <p:nvPr/>
        </p:nvSpPr>
        <p:spPr>
          <a:xfrm>
            <a:off x="812800" y="6242050"/>
            <a:ext cx="100000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00"/>
              </a:lnSpc>
              <a:spcAft>
                <a:spcPts val="0"/>
              </a:spcAft>
              <a:buNone/>
            </a:pPr>
            <a:r>
              <a:rPr lang="de-DE" sz="1200" b="1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 2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F4B73F"/>
          </a:solidFill>
          <a:ln/>
        </p:spPr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812800" y="640000"/>
            <a:ext cx="10883392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de-DE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Gelb: Kuba im Zentrum</a:t>
            </a:r>
          </a:p>
        </p:txBody>
      </p:sp>
      <p:pic>
        <p:nvPicPr>
          <p:cNvPr id="4" name="Bild 4" descr="Infografik Chronik der Kuba-Krise mit Entfernungen von Kuba zu US-Städten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800" y="1700000"/>
            <a:ext cx="6300000" cy="3164000"/>
          </a:xfrm>
          <a:prstGeom prst="roundRect">
            <a:avLst>
              <a:gd name="adj" fmla="val 4000"/>
            </a:avLst>
          </a:prstGeom>
        </p:spPr>
      </p:pic>
      <p:sp>
        <p:nvSpPr>
          <p:cNvPr id="5" name="Text 5"/>
          <p:cNvSpPr txBox="1"/>
          <p:nvPr/>
        </p:nvSpPr>
        <p:spPr>
          <a:xfrm>
            <a:off x="812800" y="4930000"/>
            <a:ext cx="6300000" cy="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00"/>
              </a:lnSpc>
              <a:spcAft>
                <a:spcPts val="0"/>
              </a:spcAft>
              <a:buNone/>
            </a:pPr>
            <a:r>
              <a:rPr lang="de-DE" sz="1100" b="0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Infografik: Ideenhaus/Michael Zimmermann, Google Earth. Quelle: IF – Zeitschrift für Innere Führung 4/22.</a:t>
            </a:r>
          </a:p>
        </p:txBody>
      </p:sp>
      <p:sp>
        <p:nvSpPr>
          <p:cNvPr id="6" name="Textkarte 6"/>
          <p:cNvSpPr/>
          <p:nvPr/>
        </p:nvSpPr>
        <p:spPr>
          <a:xfrm>
            <a:off x="7350000" y="1700000"/>
            <a:ext cx="4029200" cy="42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7" name="Text 7"/>
          <p:cNvSpPr txBox="1"/>
          <p:nvPr/>
        </p:nvSpPr>
        <p:spPr>
          <a:xfrm>
            <a:off x="7600000" y="1900000"/>
            <a:ext cx="3550000" cy="3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85750" indent="-285750" algn="l">
              <a:lnSpc>
                <a:spcPts val="2000"/>
              </a:lnSpc>
              <a:spcAft>
                <a:spcPts val="500"/>
              </a:spcAft>
              <a:buClr>
                <a:srgbClr val="D99A1E"/>
              </a:buClr>
              <a:buFont typeface="Arial"/>
              <a:buChar char="•"/>
            </a:pPr>
            <a:r>
              <a:rPr lang="de-DE" sz="15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Fidel Castro führt das sozialistische Kuba. 1961 scheitert die US-Invasion in der Schweinebucht. Kuba rückt danach noch näher an die Sowjetunion.</a:t>
            </a:r>
          </a:p>
          <a:p>
            <a:pPr marL="285750" indent="-285750" algn="l">
              <a:lnSpc>
                <a:spcPts val="2000"/>
              </a:lnSpc>
              <a:spcAft>
                <a:spcPts val="500"/>
              </a:spcAft>
              <a:buClr>
                <a:srgbClr val="D99A1E"/>
              </a:buClr>
              <a:buFont typeface="Arial"/>
              <a:buChar char="•"/>
            </a:pPr>
            <a:r>
              <a:rPr lang="de-DE" sz="15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Die Raketen sollen Kuba vor einer neuen Invasion schützen und der Sowjetunion einen Vorposten vor der Haustür der USA geben.</a:t>
            </a:r>
          </a:p>
          <a:p>
            <a:pPr marL="285750" indent="-285750" algn="l">
              <a:lnSpc>
                <a:spcPts val="2000"/>
              </a:lnSpc>
              <a:spcAft>
                <a:spcPts val="500"/>
              </a:spcAft>
              <a:buClr>
                <a:srgbClr val="D99A1E"/>
              </a:buClr>
              <a:buFont typeface="Arial"/>
              <a:buChar char="•"/>
            </a:pPr>
            <a:r>
              <a:rPr lang="de-DE" sz="15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Laut Infografik bringt die Sowjetunion 170 Atomwaffen auf die Insel. Miami liegt nur 377 km entfernt.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12800" y="5330000"/>
            <a:ext cx="6300000" cy="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0"/>
              </a:spcAft>
              <a:buNone/>
            </a:pPr>
            <a:r>
              <a:rPr lang="de-DE" sz="1400" b="1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Tipp: Die Entfernungen auf der Karte sind der Schlüssel zu A1 und A2.</a:t>
            </a:r>
          </a:p>
        </p:txBody>
      </p:sp>
      <p:sp>
        <p:nvSpPr>
          <p:cNvPr id="9" name="Fußzeile 9"/>
          <p:cNvSpPr txBox="1"/>
          <p:nvPr/>
        </p:nvSpPr>
        <p:spPr>
          <a:xfrm>
            <a:off x="812800" y="6242050"/>
            <a:ext cx="100000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00"/>
              </a:lnSpc>
              <a:spcAft>
                <a:spcPts val="0"/>
              </a:spcAft>
              <a:buNone/>
            </a:pPr>
            <a:r>
              <a:rPr lang="de-DE" sz="1200" b="1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 2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F4B73F"/>
          </a:solidFill>
          <a:ln/>
        </p:spPr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812800" y="640000"/>
            <a:ext cx="10883392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de-DE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Gelb: Aufgaben A1 bis A4</a:t>
            </a:r>
          </a:p>
        </p:txBody>
      </p:sp>
      <p:sp>
        <p:nvSpPr>
          <p:cNvPr id="4" name="Aufgabenkarte 4"/>
          <p:cNvSpPr/>
          <p:nvPr/>
        </p:nvSpPr>
        <p:spPr>
          <a:xfrm>
            <a:off x="812800" y="170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5" name="Chip 5"/>
          <p:cNvSpPr/>
          <p:nvPr/>
        </p:nvSpPr>
        <p:spPr>
          <a:xfrm>
            <a:off x="1012800" y="190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F4B73F"/>
          </a:solidFill>
          <a:ln/>
        </p:spPr>
      </p:sp>
      <p:sp>
        <p:nvSpPr>
          <p:cNvPr id="6" name="Chiptext 6"/>
          <p:cNvSpPr txBox="1"/>
          <p:nvPr/>
        </p:nvSpPr>
        <p:spPr>
          <a:xfrm>
            <a:off x="1012800" y="190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A1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2062800" y="189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B27A0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Karte lesen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Lies die Entfernungen ab: Wie weit sind Miami, Washington und New York von Kuba entfernt?</a:t>
            </a:r>
          </a:p>
        </p:txBody>
      </p:sp>
      <p:sp>
        <p:nvSpPr>
          <p:cNvPr id="8" name="Aufgabenkarte 8"/>
          <p:cNvSpPr/>
          <p:nvPr/>
        </p:nvSpPr>
        <p:spPr>
          <a:xfrm>
            <a:off x="6196000" y="170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9" name="Chip 9"/>
          <p:cNvSpPr/>
          <p:nvPr/>
        </p:nvSpPr>
        <p:spPr>
          <a:xfrm>
            <a:off x="6396000" y="190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F4B73F"/>
          </a:solidFill>
          <a:ln/>
        </p:spPr>
      </p:sp>
      <p:sp>
        <p:nvSpPr>
          <p:cNvPr id="10" name="Chiptext 10"/>
          <p:cNvSpPr txBox="1"/>
          <p:nvPr/>
        </p:nvSpPr>
        <p:spPr>
          <a:xfrm>
            <a:off x="6396000" y="190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46000" y="189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B27A0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Nähe und Angst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Warum ist die Nähe für die USA so gefährlich? Vergleiche mit den US-Raketen in der Türkei.</a:t>
            </a:r>
          </a:p>
        </p:txBody>
      </p:sp>
      <p:sp>
        <p:nvSpPr>
          <p:cNvPr id="12" name="Aufgabenkarte 12"/>
          <p:cNvSpPr/>
          <p:nvPr/>
        </p:nvSpPr>
        <p:spPr>
          <a:xfrm>
            <a:off x="812800" y="369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3" name="Chip 13"/>
          <p:cNvSpPr/>
          <p:nvPr/>
        </p:nvSpPr>
        <p:spPr>
          <a:xfrm>
            <a:off x="1012800" y="389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F4B73F"/>
          </a:solidFill>
          <a:ln/>
        </p:spPr>
      </p:sp>
      <p:sp>
        <p:nvSpPr>
          <p:cNvPr id="14" name="Chiptext 14"/>
          <p:cNvSpPr txBox="1"/>
          <p:nvPr/>
        </p:nvSpPr>
        <p:spPr>
          <a:xfrm>
            <a:off x="1012800" y="389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062800" y="388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B27A0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Schweinebucht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Was geschah 1961 in der Schweinebucht und welche Folgen hatte es für Kuba?</a:t>
            </a:r>
          </a:p>
        </p:txBody>
      </p:sp>
      <p:sp>
        <p:nvSpPr>
          <p:cNvPr id="16" name="Aufgabenkarte 16"/>
          <p:cNvSpPr/>
          <p:nvPr/>
        </p:nvSpPr>
        <p:spPr>
          <a:xfrm>
            <a:off x="6196000" y="369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7" name="Chip 17"/>
          <p:cNvSpPr/>
          <p:nvPr/>
        </p:nvSpPr>
        <p:spPr>
          <a:xfrm>
            <a:off x="6396000" y="389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F4B73F"/>
          </a:solidFill>
          <a:ln/>
        </p:spPr>
      </p:sp>
      <p:sp>
        <p:nvSpPr>
          <p:cNvPr id="18" name="Chiptext 18"/>
          <p:cNvSpPr txBox="1"/>
          <p:nvPr/>
        </p:nvSpPr>
        <p:spPr>
          <a:xfrm>
            <a:off x="6396000" y="389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A4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7446000" y="388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B27A0C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Perspektivwechsel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Wie könnten Menschen auf Kuba die Krise erlebt haben? Schreibe drei Sätze.</a:t>
            </a:r>
          </a:p>
        </p:txBody>
      </p:sp>
      <p:sp>
        <p:nvSpPr>
          <p:cNvPr id="20" name="Hinweis 20"/>
          <p:cNvSpPr/>
          <p:nvPr/>
        </p:nvSpPr>
        <p:spPr>
          <a:xfrm>
            <a:off x="812800" y="5720000"/>
            <a:ext cx="10566400" cy="430000"/>
          </a:xfrm>
          <a:prstGeom prst="roundRect">
            <a:avLst>
              <a:gd name="adj" fmla="val 8000"/>
            </a:avLst>
          </a:prstGeom>
          <a:solidFill>
            <a:srgbClr val="101A2E"/>
          </a:solidFill>
          <a:ln/>
        </p:spPr>
      </p:sp>
      <p:sp>
        <p:nvSpPr>
          <p:cNvPr id="21" name="Text 21"/>
          <p:cNvSpPr txBox="1"/>
          <p:nvPr/>
        </p:nvSpPr>
        <p:spPr>
          <a:xfrm>
            <a:off x="1062800" y="5720000"/>
            <a:ext cx="10066400" cy="4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0"/>
              </a:spcAft>
              <a:buNone/>
            </a:pPr>
            <a:r>
              <a:rPr lang="de-DE" sz="1500" b="1" i="0" dirty="0">
                <a:solidFill>
                  <a:srgbClr val="F4B73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Zahl 1 bis 4? Dann bearbeitest du A1 bis A4 und erklärst es später in der Stammgruppe.</a:t>
            </a:r>
          </a:p>
        </p:txBody>
      </p:sp>
      <p:sp>
        <p:nvSpPr>
          <p:cNvPr id="22" name="Fußzeile 22"/>
          <p:cNvSpPr txBox="1"/>
          <p:nvPr/>
        </p:nvSpPr>
        <p:spPr>
          <a:xfrm>
            <a:off x="812800" y="6242050"/>
            <a:ext cx="100000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00"/>
              </a:lnSpc>
              <a:spcAft>
                <a:spcPts val="0"/>
              </a:spcAft>
              <a:buNone/>
            </a:pPr>
            <a:r>
              <a:rPr lang="de-DE" sz="1200" b="1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 2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2F8A5B"/>
          </a:solidFill>
          <a:ln/>
        </p:spPr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812800" y="640000"/>
            <a:ext cx="10883392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de-DE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Grün: Bilder lesen</a:t>
            </a:r>
          </a:p>
        </p:txBody>
      </p:sp>
      <p:pic>
        <p:nvPicPr>
          <p:cNvPr id="4" name="Bild 4" descr="Kennedy am Schreibtisch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2800" y="1700000"/>
            <a:ext cx="2480000" cy="1395000"/>
          </a:xfrm>
          <a:prstGeom prst="roundRect">
            <a:avLst>
              <a:gd name="adj" fmla="val 4000"/>
            </a:avLst>
          </a:prstGeom>
        </p:spPr>
      </p:pic>
      <p:sp>
        <p:nvSpPr>
          <p:cNvPr id="5" name="Chip 5"/>
          <p:cNvSpPr/>
          <p:nvPr/>
        </p:nvSpPr>
        <p:spPr>
          <a:xfrm>
            <a:off x="892800" y="1780000"/>
            <a:ext cx="560000" cy="380000"/>
          </a:xfrm>
          <a:prstGeom prst="roundRect">
            <a:avLst>
              <a:gd name="adj" fmla="val 8000"/>
            </a:avLst>
          </a:prstGeom>
          <a:solidFill>
            <a:srgbClr val="2F8A5B"/>
          </a:solidFill>
          <a:ln/>
        </p:spPr>
      </p:sp>
      <p:sp>
        <p:nvSpPr>
          <p:cNvPr id="6" name="Chiptext 6"/>
          <p:cNvSpPr txBox="1"/>
          <p:nvPr/>
        </p:nvSpPr>
        <p:spPr>
          <a:xfrm>
            <a:off x="892800" y="1780000"/>
            <a:ext cx="56000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2600"/>
              </a:lnSpc>
              <a:spcAft>
                <a:spcPts val="0"/>
              </a:spcAft>
              <a:buNone/>
            </a:pPr>
            <a:r>
              <a:rPr lang="de-DE" sz="24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A1</a:t>
            </a:r>
          </a:p>
        </p:txBody>
      </p:sp>
      <p:sp>
        <p:nvSpPr>
          <p:cNvPr id="7" name="Bildkarte 7"/>
          <p:cNvSpPr/>
          <p:nvPr/>
        </p:nvSpPr>
        <p:spPr>
          <a:xfrm>
            <a:off x="812800" y="3200000"/>
            <a:ext cx="2480000" cy="27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8" name="Text 8"/>
          <p:cNvSpPr txBox="1"/>
          <p:nvPr/>
        </p:nvSpPr>
        <p:spPr>
          <a:xfrm>
            <a:off x="972800" y="3340000"/>
            <a:ext cx="2160000" cy="2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400"/>
              </a:spcAft>
              <a:buNone/>
            </a:pPr>
            <a:r>
              <a:rPr lang="de-DE" sz="1500" b="1" i="0" dirty="0">
                <a:solidFill>
                  <a:srgbClr val="2F8A5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Kennedy am Schreibtisch</a:t>
            </a:r>
          </a:p>
          <a:p>
            <a:pPr marL="0" indent="0" algn="l">
              <a:lnSpc>
                <a:spcPts val="1850"/>
              </a:lnSpc>
              <a:spcAft>
                <a:spcPts val="500"/>
              </a:spcAft>
              <a:buNone/>
            </a:pPr>
            <a:r>
              <a:rPr lang="de-DE" sz="14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Kennedy unterzeichnet am 23. Oktober 1962 den Erlass, der Angriffswaffen-Lieferungen an Kuba verbietet.</a:t>
            </a:r>
          </a:p>
          <a:p>
            <a:pPr marL="0" indent="0" algn="l">
              <a:lnSpc>
                <a:spcPts val="1400"/>
              </a:lnSpc>
              <a:spcAft>
                <a:spcPts val="0"/>
              </a:spcAft>
              <a:buNone/>
            </a:pPr>
            <a:r>
              <a:rPr lang="de-DE" sz="1100" b="0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Foto: Alamy/American Photo Archive</a:t>
            </a:r>
          </a:p>
        </p:txBody>
      </p:sp>
      <p:pic>
        <p:nvPicPr>
          <p:cNvPr id="9" name="Bild 9" descr="Karikatur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8267" y="1700000"/>
            <a:ext cx="2480000" cy="1395000"/>
          </a:xfrm>
          <a:prstGeom prst="roundRect">
            <a:avLst>
              <a:gd name="adj" fmla="val 4000"/>
            </a:avLst>
          </a:prstGeom>
        </p:spPr>
      </p:pic>
      <p:sp>
        <p:nvSpPr>
          <p:cNvPr id="10" name="Chip 10"/>
          <p:cNvSpPr/>
          <p:nvPr/>
        </p:nvSpPr>
        <p:spPr>
          <a:xfrm>
            <a:off x="3588267" y="1780000"/>
            <a:ext cx="560000" cy="380000"/>
          </a:xfrm>
          <a:prstGeom prst="roundRect">
            <a:avLst>
              <a:gd name="adj" fmla="val 8000"/>
            </a:avLst>
          </a:prstGeom>
          <a:solidFill>
            <a:srgbClr val="2F8A5B"/>
          </a:solidFill>
          <a:ln/>
        </p:spPr>
      </p:sp>
      <p:sp>
        <p:nvSpPr>
          <p:cNvPr id="11" name="Chiptext 11"/>
          <p:cNvSpPr txBox="1"/>
          <p:nvPr/>
        </p:nvSpPr>
        <p:spPr>
          <a:xfrm>
            <a:off x="3588267" y="1780000"/>
            <a:ext cx="56000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2600"/>
              </a:lnSpc>
              <a:spcAft>
                <a:spcPts val="0"/>
              </a:spcAft>
              <a:buNone/>
            </a:pPr>
            <a:r>
              <a:rPr lang="de-DE" sz="24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A2</a:t>
            </a:r>
          </a:p>
        </p:txBody>
      </p:sp>
      <p:sp>
        <p:nvSpPr>
          <p:cNvPr id="12" name="Bildkarte 12"/>
          <p:cNvSpPr/>
          <p:nvPr/>
        </p:nvSpPr>
        <p:spPr>
          <a:xfrm>
            <a:off x="3508267" y="3200000"/>
            <a:ext cx="2480000" cy="27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3" name="Text 13"/>
          <p:cNvSpPr txBox="1"/>
          <p:nvPr/>
        </p:nvSpPr>
        <p:spPr>
          <a:xfrm>
            <a:off x="3668267" y="3340000"/>
            <a:ext cx="2160000" cy="2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400"/>
              </a:spcAft>
              <a:buNone/>
            </a:pPr>
            <a:r>
              <a:rPr lang="de-DE" sz="1500" b="1" i="0" dirty="0">
                <a:solidFill>
                  <a:srgbClr val="2F8A5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Karikatur</a:t>
            </a:r>
          </a:p>
          <a:p>
            <a:pPr marL="0" indent="0" algn="l">
              <a:lnSpc>
                <a:spcPts val="1850"/>
              </a:lnSpc>
              <a:spcAft>
                <a:spcPts val="500"/>
              </a:spcAft>
              <a:buNone/>
            </a:pPr>
            <a:r>
              <a:rPr lang="de-DE" sz="14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Chruschtschow und Kennedy drücken Arm und sitzen dabei auf Raketen. Daily Mail, 29. Oktober 1962.</a:t>
            </a:r>
          </a:p>
          <a:p>
            <a:pPr marL="0" indent="0" algn="l">
              <a:lnSpc>
                <a:spcPts val="1400"/>
              </a:lnSpc>
              <a:spcAft>
                <a:spcPts val="0"/>
              </a:spcAft>
              <a:buNone/>
            </a:pPr>
            <a:r>
              <a:rPr lang="de-DE" sz="1100" b="0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Illustration: SZ Photo</a:t>
            </a:r>
          </a:p>
        </p:txBody>
      </p:sp>
      <p:pic>
        <p:nvPicPr>
          <p:cNvPr id="14" name="Bild 14" descr="Landungsschif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3734" y="1700000"/>
            <a:ext cx="2480000" cy="1395000"/>
          </a:xfrm>
          <a:prstGeom prst="roundRect">
            <a:avLst>
              <a:gd name="adj" fmla="val 4000"/>
            </a:avLst>
          </a:prstGeom>
        </p:spPr>
      </p:pic>
      <p:sp>
        <p:nvSpPr>
          <p:cNvPr id="15" name="Chip 15"/>
          <p:cNvSpPr/>
          <p:nvPr/>
        </p:nvSpPr>
        <p:spPr>
          <a:xfrm>
            <a:off x="6283734" y="1780000"/>
            <a:ext cx="560000" cy="380000"/>
          </a:xfrm>
          <a:prstGeom prst="roundRect">
            <a:avLst>
              <a:gd name="adj" fmla="val 8000"/>
            </a:avLst>
          </a:prstGeom>
          <a:solidFill>
            <a:srgbClr val="2F8A5B"/>
          </a:solidFill>
          <a:ln/>
        </p:spPr>
      </p:sp>
      <p:sp>
        <p:nvSpPr>
          <p:cNvPr id="16" name="Chiptext 16"/>
          <p:cNvSpPr txBox="1"/>
          <p:nvPr/>
        </p:nvSpPr>
        <p:spPr>
          <a:xfrm>
            <a:off x="6283734" y="1780000"/>
            <a:ext cx="56000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2600"/>
              </a:lnSpc>
              <a:spcAft>
                <a:spcPts val="0"/>
              </a:spcAft>
              <a:buNone/>
            </a:pPr>
            <a:r>
              <a:rPr lang="de-DE" sz="24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A3</a:t>
            </a:r>
          </a:p>
        </p:txBody>
      </p:sp>
      <p:sp>
        <p:nvSpPr>
          <p:cNvPr id="17" name="Bildkarte 17"/>
          <p:cNvSpPr/>
          <p:nvPr/>
        </p:nvSpPr>
        <p:spPr>
          <a:xfrm>
            <a:off x="6203734" y="3200000"/>
            <a:ext cx="2480000" cy="27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8" name="Text 18"/>
          <p:cNvSpPr txBox="1"/>
          <p:nvPr/>
        </p:nvSpPr>
        <p:spPr>
          <a:xfrm>
            <a:off x="6363734" y="3340000"/>
            <a:ext cx="2160000" cy="2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400"/>
              </a:spcAft>
              <a:buNone/>
            </a:pPr>
            <a:r>
              <a:rPr lang="de-DE" sz="1500" b="1" i="0" dirty="0">
                <a:solidFill>
                  <a:srgbClr val="2F8A5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Landungsschiff</a:t>
            </a:r>
          </a:p>
          <a:p>
            <a:pPr marL="0" indent="0" algn="l">
              <a:lnSpc>
                <a:spcPts val="1850"/>
              </a:lnSpc>
              <a:spcAft>
                <a:spcPts val="500"/>
              </a:spcAft>
              <a:buNone/>
            </a:pPr>
            <a:r>
              <a:rPr lang="de-DE" sz="14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Das US-Landungsschiff „Terrebonne Parish“ bei Guantánamo auf Kuba während der Krise.</a:t>
            </a:r>
          </a:p>
          <a:p>
            <a:pPr marL="0" indent="0" algn="l">
              <a:lnSpc>
                <a:spcPts val="1400"/>
              </a:lnSpc>
              <a:spcAft>
                <a:spcPts val="0"/>
              </a:spcAft>
              <a:buNone/>
            </a:pPr>
            <a:r>
              <a:rPr lang="de-DE" sz="1100" b="0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Foto: Alamy/GRANGER</a:t>
            </a:r>
          </a:p>
        </p:txBody>
      </p:sp>
      <p:pic>
        <p:nvPicPr>
          <p:cNvPr id="19" name="Bild 19" descr="Sowjetischer Frach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99201" y="1700000"/>
            <a:ext cx="2480000" cy="1395000"/>
          </a:xfrm>
          <a:prstGeom prst="roundRect">
            <a:avLst>
              <a:gd name="adj" fmla="val 4000"/>
            </a:avLst>
          </a:prstGeom>
        </p:spPr>
      </p:pic>
      <p:sp>
        <p:nvSpPr>
          <p:cNvPr id="20" name="Chip 20"/>
          <p:cNvSpPr/>
          <p:nvPr/>
        </p:nvSpPr>
        <p:spPr>
          <a:xfrm>
            <a:off x="8979201" y="1780000"/>
            <a:ext cx="560000" cy="380000"/>
          </a:xfrm>
          <a:prstGeom prst="roundRect">
            <a:avLst>
              <a:gd name="adj" fmla="val 8000"/>
            </a:avLst>
          </a:prstGeom>
          <a:solidFill>
            <a:srgbClr val="2F8A5B"/>
          </a:solidFill>
          <a:ln/>
        </p:spPr>
      </p:sp>
      <p:sp>
        <p:nvSpPr>
          <p:cNvPr id="21" name="Chiptext 21"/>
          <p:cNvSpPr txBox="1"/>
          <p:nvPr/>
        </p:nvSpPr>
        <p:spPr>
          <a:xfrm>
            <a:off x="8979201" y="1780000"/>
            <a:ext cx="56000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2600"/>
              </a:lnSpc>
              <a:spcAft>
                <a:spcPts val="0"/>
              </a:spcAft>
              <a:buNone/>
            </a:pPr>
            <a:r>
              <a:rPr lang="de-DE" sz="24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A4</a:t>
            </a:r>
          </a:p>
        </p:txBody>
      </p:sp>
      <p:sp>
        <p:nvSpPr>
          <p:cNvPr id="22" name="Bildkarte 22"/>
          <p:cNvSpPr/>
          <p:nvPr/>
        </p:nvSpPr>
        <p:spPr>
          <a:xfrm>
            <a:off x="8899201" y="3200000"/>
            <a:ext cx="2480000" cy="27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23" name="Text 23"/>
          <p:cNvSpPr txBox="1"/>
          <p:nvPr/>
        </p:nvSpPr>
        <p:spPr>
          <a:xfrm>
            <a:off x="9059201" y="3340000"/>
            <a:ext cx="2160000" cy="2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400"/>
              </a:spcAft>
              <a:buNone/>
            </a:pPr>
            <a:r>
              <a:rPr lang="de-DE" sz="1500" b="1" i="0" dirty="0">
                <a:solidFill>
                  <a:srgbClr val="2F8A5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Sowjetischer Frachter</a:t>
            </a:r>
          </a:p>
          <a:p>
            <a:pPr marL="0" indent="0" algn="l">
              <a:lnSpc>
                <a:spcPts val="1850"/>
              </a:lnSpc>
              <a:spcAft>
                <a:spcPts val="500"/>
              </a:spcAft>
              <a:buNone/>
            </a:pPr>
            <a:r>
              <a:rPr lang="de-DE" sz="14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Der Frachter „Fizik Kurchatov“ bringt nach der Krise Raketen zurück in die Sowjetunion.</a:t>
            </a:r>
          </a:p>
          <a:p>
            <a:pPr marL="0" indent="0" algn="l">
              <a:lnSpc>
                <a:spcPts val="1400"/>
              </a:lnSpc>
              <a:spcAft>
                <a:spcPts val="0"/>
              </a:spcAft>
              <a:buNone/>
            </a:pPr>
            <a:r>
              <a:rPr lang="de-DE" sz="1100" b="0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Foto: Gamma-Keystone/Getty Images</a:t>
            </a:r>
          </a:p>
        </p:txBody>
      </p:sp>
      <p:sp>
        <p:nvSpPr>
          <p:cNvPr id="24" name="Fußzeile 24"/>
          <p:cNvSpPr txBox="1"/>
          <p:nvPr/>
        </p:nvSpPr>
        <p:spPr>
          <a:xfrm>
            <a:off x="812800" y="6242050"/>
            <a:ext cx="100000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00"/>
              </a:lnSpc>
              <a:spcAft>
                <a:spcPts val="0"/>
              </a:spcAft>
              <a:buNone/>
            </a:pPr>
            <a:r>
              <a:rPr lang="de-DE" sz="1200" b="1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 · Bildquellen: IF – Zeitschrift für Innere Führung 4/22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EA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lken 2"/>
          <p:cNvSpPr/>
          <p:nvPr/>
        </p:nvSpPr>
        <p:spPr>
          <a:xfrm>
            <a:off x="0" y="0"/>
            <a:ext cx="12192000" cy="127000"/>
          </a:xfrm>
          <a:prstGeom prst="rect">
            <a:avLst/>
          </a:prstGeom>
          <a:solidFill>
            <a:srgbClr val="2F8A5B"/>
          </a:solidFill>
          <a:ln/>
        </p:spPr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812800" y="640000"/>
            <a:ext cx="10883392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500"/>
              </a:lnSpc>
              <a:buNone/>
            </a:pPr>
            <a:r>
              <a:rPr lang="de-DE" sz="5500" b="0" i="0" dirty="0">
                <a:solidFill>
                  <a:srgbClr val="101A2E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Grün: Aufgaben A1 bis A4</a:t>
            </a:r>
          </a:p>
        </p:txBody>
      </p:sp>
      <p:sp>
        <p:nvSpPr>
          <p:cNvPr id="4" name="Aufgabenkarte 4"/>
          <p:cNvSpPr/>
          <p:nvPr/>
        </p:nvSpPr>
        <p:spPr>
          <a:xfrm>
            <a:off x="812800" y="170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5" name="Chip 5"/>
          <p:cNvSpPr/>
          <p:nvPr/>
        </p:nvSpPr>
        <p:spPr>
          <a:xfrm>
            <a:off x="1012800" y="190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2F8A5B"/>
          </a:solidFill>
          <a:ln/>
        </p:spPr>
      </p:sp>
      <p:sp>
        <p:nvSpPr>
          <p:cNvPr id="6" name="Chiptext 6"/>
          <p:cNvSpPr txBox="1"/>
          <p:nvPr/>
        </p:nvSpPr>
        <p:spPr>
          <a:xfrm>
            <a:off x="1012800" y="190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A1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2062800" y="189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2F8A5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Foto Kennedy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Beschreibe das Bild: Wer ist zu sehen, was tut er? Welche Entscheidung wird hier umgesetzt?</a:t>
            </a:r>
          </a:p>
        </p:txBody>
      </p:sp>
      <p:sp>
        <p:nvSpPr>
          <p:cNvPr id="8" name="Aufgabenkarte 8"/>
          <p:cNvSpPr/>
          <p:nvPr/>
        </p:nvSpPr>
        <p:spPr>
          <a:xfrm>
            <a:off x="6196000" y="170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9" name="Chip 9"/>
          <p:cNvSpPr/>
          <p:nvPr/>
        </p:nvSpPr>
        <p:spPr>
          <a:xfrm>
            <a:off x="6396000" y="190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2F8A5B"/>
          </a:solidFill>
          <a:ln/>
        </p:spPr>
      </p:sp>
      <p:sp>
        <p:nvSpPr>
          <p:cNvPr id="10" name="Chiptext 10"/>
          <p:cNvSpPr txBox="1"/>
          <p:nvPr/>
        </p:nvSpPr>
        <p:spPr>
          <a:xfrm>
            <a:off x="6396000" y="190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7446000" y="189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2F8A5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Karikatur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Was bedeuten Armdrücken und Raketen? Welche Botschaft hat der Zeichner?</a:t>
            </a:r>
          </a:p>
        </p:txBody>
      </p:sp>
      <p:sp>
        <p:nvSpPr>
          <p:cNvPr id="12" name="Aufgabenkarte 12"/>
          <p:cNvSpPr/>
          <p:nvPr/>
        </p:nvSpPr>
        <p:spPr>
          <a:xfrm>
            <a:off x="812800" y="369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3" name="Chip 13"/>
          <p:cNvSpPr/>
          <p:nvPr/>
        </p:nvSpPr>
        <p:spPr>
          <a:xfrm>
            <a:off x="1012800" y="389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2F8A5B"/>
          </a:solidFill>
          <a:ln/>
        </p:spPr>
      </p:sp>
      <p:sp>
        <p:nvSpPr>
          <p:cNvPr id="14" name="Chiptext 14"/>
          <p:cNvSpPr txBox="1"/>
          <p:nvPr/>
        </p:nvSpPr>
        <p:spPr>
          <a:xfrm>
            <a:off x="1012800" y="389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062800" y="388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2F8A5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Landungsschiff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Was zeigt das Bild über die Mobilmachung der USA? Welche Wirkung soll es haben?</a:t>
            </a:r>
          </a:p>
        </p:txBody>
      </p:sp>
      <p:sp>
        <p:nvSpPr>
          <p:cNvPr id="16" name="Aufgabenkarte 16"/>
          <p:cNvSpPr/>
          <p:nvPr/>
        </p:nvSpPr>
        <p:spPr>
          <a:xfrm>
            <a:off x="6196000" y="3690000"/>
            <a:ext cx="5183200" cy="180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7" name="Chip 17"/>
          <p:cNvSpPr/>
          <p:nvPr/>
        </p:nvSpPr>
        <p:spPr>
          <a:xfrm>
            <a:off x="6396000" y="3890000"/>
            <a:ext cx="850000" cy="560000"/>
          </a:xfrm>
          <a:prstGeom prst="roundRect">
            <a:avLst>
              <a:gd name="adj" fmla="val 8000"/>
            </a:avLst>
          </a:prstGeom>
          <a:solidFill>
            <a:srgbClr val="2F8A5B"/>
          </a:solidFill>
          <a:ln/>
        </p:spPr>
      </p:sp>
      <p:sp>
        <p:nvSpPr>
          <p:cNvPr id="18" name="Chiptext 18"/>
          <p:cNvSpPr txBox="1"/>
          <p:nvPr/>
        </p:nvSpPr>
        <p:spPr>
          <a:xfrm>
            <a:off x="6396000" y="3890000"/>
            <a:ext cx="850000" cy="5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3400"/>
              </a:lnSpc>
              <a:spcAft>
                <a:spcPts val="0"/>
              </a:spcAft>
              <a:buNone/>
            </a:pPr>
            <a:r>
              <a:rPr lang="de-DE" sz="3200" b="0" i="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A4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7446000" y="3880000"/>
            <a:ext cx="373320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300"/>
              </a:spcAft>
              <a:buNone/>
            </a:pPr>
            <a:r>
              <a:rPr lang="de-DE" sz="1500" b="1" i="0" dirty="0">
                <a:solidFill>
                  <a:srgbClr val="2F8A5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Frachter</a:t>
            </a:r>
          </a:p>
          <a:p>
            <a:pPr marL="0" indent="0" algn="l">
              <a:lnSpc>
                <a:spcPts val="2100"/>
              </a:lnSpc>
              <a:spcAft>
                <a:spcPts val="0"/>
              </a:spcAft>
              <a:buNone/>
            </a:pPr>
            <a:r>
              <a:rPr lang="de-DE" sz="1600" b="0" i="0" dirty="0">
                <a:solidFill>
                  <a:srgbClr val="101A2E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Wann ist das Foto entstanden? Was sagt es über das Ende der Krise aus?</a:t>
            </a:r>
          </a:p>
        </p:txBody>
      </p:sp>
      <p:sp>
        <p:nvSpPr>
          <p:cNvPr id="20" name="Hinweis 20"/>
          <p:cNvSpPr/>
          <p:nvPr/>
        </p:nvSpPr>
        <p:spPr>
          <a:xfrm>
            <a:off x="812800" y="5720000"/>
            <a:ext cx="10566400" cy="430000"/>
          </a:xfrm>
          <a:prstGeom prst="roundRect">
            <a:avLst>
              <a:gd name="adj" fmla="val 8000"/>
            </a:avLst>
          </a:prstGeom>
          <a:solidFill>
            <a:srgbClr val="101A2E"/>
          </a:solidFill>
          <a:ln/>
        </p:spPr>
      </p:sp>
      <p:sp>
        <p:nvSpPr>
          <p:cNvPr id="21" name="Text 21"/>
          <p:cNvSpPr txBox="1"/>
          <p:nvPr/>
        </p:nvSpPr>
        <p:spPr>
          <a:xfrm>
            <a:off x="1062800" y="5720000"/>
            <a:ext cx="10066400" cy="4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ts val="1900"/>
              </a:lnSpc>
              <a:spcAft>
                <a:spcPts val="0"/>
              </a:spcAft>
              <a:buNone/>
            </a:pPr>
            <a:r>
              <a:rPr lang="de-DE" sz="1500" b="1" i="0" dirty="0">
                <a:solidFill>
                  <a:srgbClr val="F4B73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Zahl 1 bis 4? Dann bearbeitest du A1 bis A4 und erklärst es später in der Stammgruppe.</a:t>
            </a:r>
          </a:p>
        </p:txBody>
      </p:sp>
      <p:sp>
        <p:nvSpPr>
          <p:cNvPr id="22" name="Fußzeile 22"/>
          <p:cNvSpPr txBox="1"/>
          <p:nvPr/>
        </p:nvSpPr>
        <p:spPr>
          <a:xfrm>
            <a:off x="812800" y="6242050"/>
            <a:ext cx="1000000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00"/>
              </a:lnSpc>
              <a:spcAft>
                <a:spcPts val="0"/>
              </a:spcAft>
              <a:buNone/>
            </a:pPr>
            <a:r>
              <a:rPr lang="de-DE" sz="1200" b="1" i="0" dirty="0">
                <a:solidFill>
                  <a:srgbClr val="7A6F5A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KUBA-KRISE 1962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m Rande des Atomkrieges – Kuba-Krise 1962">
  <a:themeElements>
    <a:clrScheme name="Am Rande des Atomkrieges – Kuba-Krise 1962">
      <a:dk1>
        <a:srgbClr val="101A2E"/>
      </a:dk1>
      <a:lt1>
        <a:srgbClr val="F3EAD8"/>
      </a:lt1>
      <a:dk2>
        <a:srgbClr val="494E59"/>
      </a:dk2>
      <a:lt2>
        <a:srgbClr val="DCD5C7"/>
      </a:lt2>
      <a:accent1>
        <a:srgbClr val="E8452C"/>
      </a:accent1>
      <a:accent2>
        <a:srgbClr val="F4B73F"/>
      </a:accent2>
      <a:accent3>
        <a:srgbClr val="1B2A47"/>
      </a:accent3>
      <a:accent4>
        <a:srgbClr val="C8372D"/>
      </a:accent4>
      <a:accent5>
        <a:srgbClr val="2F63B5"/>
      </a:accent5>
      <a:accent6>
        <a:srgbClr val="2F8A5B"/>
      </a:accent6>
      <a:hlink>
        <a:srgbClr val="0563C1"/>
      </a:hlink>
      <a:folHlink>
        <a:srgbClr val="954F72"/>
      </a:folHlink>
    </a:clrScheme>
    <a:fontScheme name="Am Rande des Atomkrieges – Kuba-Krise 1962">
      <a:majorFont>
        <a:latin typeface="Bebas Ne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Macintosh PowerPoint</Application>
  <PresentationFormat>Breitbild</PresentationFormat>
  <Paragraphs>71</Paragraphs>
  <Slides>10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Bebas Neue</vt:lpstr>
      <vt:lpstr>Nunito Sans</vt:lpstr>
      <vt:lpstr>Am Rande des Atomkrieges – Kuba-Krise 1962</vt:lpstr>
      <vt:lpstr>Am Rande des Atomkrieges</vt:lpstr>
      <vt:lpstr>Schau genau hin</vt:lpstr>
      <vt:lpstr>PowerPoint-Präsentation</vt:lpstr>
      <vt:lpstr>Drei Fragen für heute</vt:lpstr>
      <vt:lpstr>PowerPoint-Präsentation</vt:lpstr>
      <vt:lpstr>PowerPoint-Präsentation</vt:lpstr>
      <vt:lpstr>So läuft das Gruppenpuzzle</vt:lpstr>
      <vt:lpstr>13 Tage im Oktober 1962</vt:lpstr>
      <vt:lpstr>Stammgruppe: Vergleicht!</vt:lpstr>
      <vt:lpstr>Und heute?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 Rande des Atomkrieges – Kuba-Krise 1962</dc:title>
  <dc:subject/>
  <dc:creator/>
  <cp:lastModifiedBy>Vadym Yatsunyk</cp:lastModifiedBy>
  <cp:revision>3</cp:revision>
  <dcterms:created xsi:type="dcterms:W3CDTF">2026-10-09T17:21:33Z</dcterms:created>
  <dcterms:modified xsi:type="dcterms:W3CDTF">2026-10-09T18:27:59Z</dcterms:modified>
</cp:coreProperties>
</file>