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5" r:id="rId3"/>
    <p:sldId id="257" r:id="rId4"/>
    <p:sldId id="258" r:id="rId5"/>
    <p:sldId id="266" r:id="rId6"/>
    <p:sldId id="259" r:id="rId7"/>
    <p:sldId id="267" r:id="rId8"/>
    <p:sldId id="261" r:id="rId9"/>
    <p:sldId id="262" r:id="rId10"/>
    <p:sldId id="264" r:id="rId11"/>
    <p:sldId id="263" r:id="rId12"/>
    <p:sldId id="268" r:id="rId13"/>
    <p:sldId id="269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62" d="100"/>
          <a:sy n="162" d="100"/>
        </p:scale>
        <p:origin x="32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7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et-wissen.de/kultur/voelker/azteken/alltag-der-azteken-100.html" TargetMode="External"/><Relationship Id="rId2" Type="http://schemas.openxmlformats.org/officeDocument/2006/relationships/hyperlink" Target="https://www.planet-wissen.de/kultur/voelker/azteken/index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et-wissen.de/natur/pflanzen/orchideen/orchideen-vanille-vanillin-100.html" TargetMode="External"/><Relationship Id="rId2" Type="http://schemas.openxmlformats.org/officeDocument/2006/relationships/hyperlink" Target="https://www.planet-wissen.de/geschichte/neuzeit/kolonialismus/index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hyperlink" Target="https://www.planet-wissen.de/gesellschaft/lebensmittel/zucker/pwietippszumzucker100.html" TargetMode="External"/><Relationship Id="rId4" Type="http://schemas.openxmlformats.org/officeDocument/2006/relationships/hyperlink" Target="https://www.planet-wissen.de/geschichte/adel/geschichte_des_adels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855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0" dirty="0">
                <a:solidFill>
                  <a:srgbClr val="000000"/>
                </a:solidFill>
              </a:rPr>
              <a:t>🌞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Azteken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00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D166"/>
                </a:solidFill>
              </a:rPr>
              <a:t>Ein Volk im heutigen Mexiko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384048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 err="1">
                <a:solidFill>
                  <a:srgbClr val="FFFFFF"/>
                </a:solidFill>
              </a:rPr>
              <a:t>Powerpoint</a:t>
            </a:r>
            <a:r>
              <a:rPr lang="en-US" sz="1800" dirty="0">
                <a:solidFill>
                  <a:srgbClr val="FFFFFF"/>
                </a:solidFill>
              </a:rPr>
              <a:t>-Karaoke: Du hast </a:t>
            </a:r>
            <a:r>
              <a:rPr lang="en-US" sz="1800" dirty="0" err="1">
                <a:solidFill>
                  <a:srgbClr val="FFFFFF"/>
                </a:solidFill>
              </a:rPr>
              <a:t>diese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Folien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nch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nie</a:t>
            </a:r>
            <a:r>
              <a:rPr lang="en-US" sz="1800" dirty="0">
                <a:solidFill>
                  <a:srgbClr val="FFFFFF"/>
                </a:solidFill>
              </a:rPr>
              <a:t> </a:t>
            </a:r>
            <a:r>
              <a:rPr lang="en-US" sz="1800" dirty="0" err="1">
                <a:solidFill>
                  <a:srgbClr val="FFFFFF"/>
                </a:solidFill>
              </a:rPr>
              <a:t>gesehen</a:t>
            </a:r>
            <a:r>
              <a:rPr lang="en-US" sz="1800" dirty="0">
                <a:solidFill>
                  <a:srgbClr val="FFFFFF"/>
                </a:solidFill>
              </a:rPr>
              <a:t>. Viel </a:t>
            </a:r>
            <a:r>
              <a:rPr lang="en-US" sz="1800" dirty="0" err="1">
                <a:solidFill>
                  <a:srgbClr val="FFFFFF"/>
                </a:solidFill>
              </a:rPr>
              <a:t>Spaß</a:t>
            </a:r>
            <a:r>
              <a:rPr lang="en-US" sz="1800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3D33878A-8571-4FB5-91D4-4B43B3B2F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01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F3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14.–16. Jahrhundert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Sprache: Nahuatl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Lebten im Gebiet des heutigen Mexiko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Viel später als die Maya!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B1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F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Tenochtitlán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1F2430"/>
                </a:solidFill>
              </a:rPr>
              <a:t>Hauptstadt mitten im See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1F2430"/>
                </a:solidFill>
              </a:rPr>
              <a:t>Ca. 100.000 Einwohner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1F2430"/>
                </a:solidFill>
              </a:rPr>
              <a:t>Dammwege führten zur Stadt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1F2430"/>
                </a:solidFill>
              </a:rPr>
              <a:t>Heute steht dort Mexiko-Stadt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A86C1CA-449B-1EC3-C1A3-EF38D69E0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675" y="0"/>
            <a:ext cx="562064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4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855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D1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Schwimmende Gärten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Name: Chinampas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Schlamm aus dem See wird zur "Insel"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Angebaut: Mais, Kürbis, Bohnen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1DB86B5-1860-1F59-A757-F526056B8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46" y="0"/>
            <a:ext cx="7767199" cy="515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57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B1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F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Adler- &amp; </a:t>
            </a:r>
          </a:p>
          <a:p>
            <a:pPr marL="0" indent="0">
              <a:buNone/>
            </a:pPr>
            <a:r>
              <a:rPr lang="en-US" sz="3800" b="1" dirty="0" err="1">
                <a:solidFill>
                  <a:srgbClr val="1F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Jaguarkrieger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614855" y="1820917"/>
            <a:ext cx="3791607" cy="31609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1F2430"/>
                </a:solidFill>
              </a:rPr>
              <a:t>Krieger waren sehr angesehen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1F2430"/>
                </a:solidFill>
              </a:rPr>
              <a:t>Wer sich bewährte, stieg auf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1F2430"/>
                </a:solidFill>
              </a:rPr>
              <a:t>Waffe: Holzbrett mit Klingen aus Obsidian (Vulkanglas)</a:t>
            </a:r>
            <a:endParaRPr lang="en-US" sz="2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1C1A35D-015A-60CD-E735-F5E044DC0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062" y="17770"/>
            <a:ext cx="4166276" cy="512572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855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D16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1600 Götter!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Huitzilopochtli: Sonnen- und Kriegsgott ("Kolibri des Südens")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Tlaloc: Regengott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Quetzalcoatl: die Gefiederte Schlange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Templo Mayor: 60 m hohe Tempel-Pyramide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A35E801-1804-2F2C-2DA1-F1B2A9E46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0"/>
            <a:ext cx="63817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61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3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2B1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Das Ende: 1519–1521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Hernán Cortés erobert das Reich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Herrscher: Moctezuma II.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1535: Neuspanien entsteht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400" dirty="0">
                <a:solidFill>
                  <a:srgbClr val="FFFFFF"/>
                </a:solidFill>
              </a:rPr>
              <a:t>Frage ans Publikum: Was war das Verrückteste?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42CAFE6-071B-0F59-4562-AD2E7001C420}"/>
              </a:ext>
            </a:extLst>
          </p:cNvPr>
          <p:cNvSpPr txBox="1"/>
          <p:nvPr/>
        </p:nvSpPr>
        <p:spPr>
          <a:xfrm>
            <a:off x="244365" y="3870434"/>
            <a:ext cx="84266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Als die spanischen Eroberer in das Reich der </a:t>
            </a:r>
            <a:r>
              <a:rPr lang="de-DE" sz="1800" b="0" i="0" u="none" strike="noStrike" dirty="0">
                <a:solidFill>
                  <a:schemeClr val="tx1"/>
                </a:solidFill>
                <a:effectLst/>
                <a:latin typeface="+mn-lt"/>
                <a:hlinkClick r:id="rId2" tooltip="Völker: Die Azteken"/>
              </a:rPr>
              <a:t>Azteken</a:t>
            </a: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 eindrangen, beobachteten sie eine ähnliche Nutzung: Kakao – der bei den Azteken "</a:t>
            </a:r>
            <a:r>
              <a:rPr lang="de-DE" sz="1800" b="0" i="0" dirty="0" err="1">
                <a:solidFill>
                  <a:schemeClr val="tx1"/>
                </a:solidFill>
                <a:effectLst/>
                <a:latin typeface="+mn-lt"/>
              </a:rPr>
              <a:t>Cacahuatl</a:t>
            </a: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" hieß – war dort als Geschenk der Götter heilig. </a:t>
            </a:r>
            <a:r>
              <a:rPr lang="de-DE" sz="1800" b="0" i="0" u="none" strike="noStrike" dirty="0">
                <a:solidFill>
                  <a:schemeClr val="tx1"/>
                </a:solidFill>
                <a:effectLst/>
                <a:latin typeface="+mn-lt"/>
                <a:hlinkClick r:id="rId3" tooltip="Azteken: Alltag der Azteken"/>
              </a:rPr>
              <a:t>Die Bohnen wurden als Währung verwendet und das daraus hergestellte Getränk bei den Festessen des Adels ausgeschenkt</a:t>
            </a: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4AE9CD-81B8-582B-E34A-1DA34D0B1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042" y="197068"/>
            <a:ext cx="6404304" cy="360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320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8F5C5CAB-9283-AF60-5A22-F69FC0F3D20D}"/>
              </a:ext>
            </a:extLst>
          </p:cNvPr>
          <p:cNvSpPr txBox="1"/>
          <p:nvPr/>
        </p:nvSpPr>
        <p:spPr>
          <a:xfrm>
            <a:off x="-78828" y="3241589"/>
            <a:ext cx="9080938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6657" marR="306657" indent="0" algn="l" fontAlgn="base">
              <a:lnSpc>
                <a:spcPct val="100000"/>
              </a:lnSpc>
              <a:buNone/>
            </a:pPr>
            <a:r>
              <a:rPr lang="de-DE" b="1" i="0" u="none" strike="noStrike" dirty="0">
                <a:solidFill>
                  <a:schemeClr val="tx1"/>
                </a:solidFill>
                <a:effectLst/>
                <a:latin typeface="+mn-lt"/>
              </a:rPr>
              <a:t>Ein Modegetränk für Reiche</a:t>
            </a:r>
            <a:endParaRPr lang="de-DE" b="1" i="0" dirty="0">
              <a:solidFill>
                <a:schemeClr val="tx1"/>
              </a:solidFill>
              <a:effectLst/>
              <a:latin typeface="+mn-lt"/>
            </a:endParaRPr>
          </a:p>
          <a:p>
            <a:pPr marL="306657" marR="306657" indent="0" algn="l" fontAlgn="base">
              <a:lnSpc>
                <a:spcPct val="100000"/>
              </a:lnSpc>
              <a:spcAft>
                <a:spcPts val="600"/>
              </a:spcAft>
              <a:buNone/>
            </a:pP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Nach der </a:t>
            </a:r>
            <a:r>
              <a:rPr lang="de-DE" sz="1800" b="0" i="0" u="none" strike="noStrike" dirty="0">
                <a:solidFill>
                  <a:schemeClr val="tx1"/>
                </a:solidFill>
                <a:effectLst/>
                <a:latin typeface="+mn-lt"/>
                <a:hlinkClick r:id="rId2" tooltip="Neuzeit: Kolonialismus – Europas Kolonien"/>
              </a:rPr>
              <a:t>Eroberung Mexikos 1521</a:t>
            </a: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 brachten die Spanier den Kakao nach Europa. Das </a:t>
            </a:r>
            <a:r>
              <a:rPr lang="de-DE" sz="1800" b="0" i="0" dirty="0" err="1">
                <a:solidFill>
                  <a:schemeClr val="tx1"/>
                </a:solidFill>
                <a:effectLst/>
                <a:latin typeface="+mn-lt"/>
              </a:rPr>
              <a:t>Cacahuatl</a:t>
            </a: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-Getränk der Azteken war kalt, bitter und wurde mit Gewürzen wie Chili und </a:t>
            </a:r>
            <a:r>
              <a:rPr lang="de-DE" sz="1800" b="0" i="0" u="none" strike="noStrike" dirty="0">
                <a:solidFill>
                  <a:schemeClr val="tx1"/>
                </a:solidFill>
                <a:effectLst/>
                <a:latin typeface="+mn-lt"/>
                <a:hlinkClick r:id="rId3" tooltip="Orchideen: Vanille"/>
              </a:rPr>
              <a:t>Vanille</a:t>
            </a: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 zubereitet.</a:t>
            </a:r>
          </a:p>
          <a:p>
            <a:pPr marL="306657" marR="306657" indent="0" algn="l" fontAlgn="base">
              <a:lnSpc>
                <a:spcPct val="100000"/>
              </a:lnSpc>
              <a:spcAft>
                <a:spcPts val="600"/>
              </a:spcAft>
              <a:buNone/>
            </a:pP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In Europa wurde daraus ein Modegetränk für </a:t>
            </a:r>
            <a:r>
              <a:rPr lang="de-DE" sz="1800" b="0" i="0" u="none" strike="noStrike" dirty="0">
                <a:solidFill>
                  <a:schemeClr val="tx1"/>
                </a:solidFill>
                <a:effectLst/>
                <a:latin typeface="+mn-lt"/>
                <a:hlinkClick r:id="rId4" tooltip="Adel: Geschichte des Adels"/>
              </a:rPr>
              <a:t>Adelige</a:t>
            </a: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 und wohlhabende Bürger. Dass sie </a:t>
            </a:r>
            <a:r>
              <a:rPr lang="de-DE" sz="1800" b="0" i="0" u="none" strike="noStrike" dirty="0">
                <a:solidFill>
                  <a:schemeClr val="tx1"/>
                </a:solidFill>
                <a:effectLst/>
                <a:latin typeface="+mn-lt"/>
                <a:hlinkClick r:id="rId5" tooltip="Zucker: Fakten über Zucker"/>
              </a:rPr>
              <a:t>Rohrzucker</a:t>
            </a:r>
            <a:r>
              <a:rPr lang="de-DE" sz="1800" b="0" i="0" dirty="0">
                <a:solidFill>
                  <a:schemeClr val="tx1"/>
                </a:solidFill>
                <a:effectLst/>
                <a:latin typeface="+mn-lt"/>
              </a:rPr>
              <a:t> untermischten, dürfte bei der Beliebtheit geholfen haben.</a:t>
            </a:r>
            <a:endParaRPr lang="de-DE" sz="1200" b="0" i="0" dirty="0">
              <a:solidFill>
                <a:srgbClr val="000000"/>
              </a:solidFill>
              <a:effectLst/>
              <a:latin typeface="Thesi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219E0A6-2D11-AD50-D7C5-AAA603A2A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775" y="-1"/>
            <a:ext cx="5762825" cy="324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161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Macintosh PowerPoint</Application>
  <PresentationFormat>Bildschirmpräsentation (16:9)</PresentationFormat>
  <Paragraphs>43</Paragraphs>
  <Slides>13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Thesis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Vadym Yatsunyk</cp:lastModifiedBy>
  <cp:revision>2</cp:revision>
  <dcterms:created xsi:type="dcterms:W3CDTF">2026-10-01T16:56:34Z</dcterms:created>
  <dcterms:modified xsi:type="dcterms:W3CDTF">2026-10-01T17:21:48Z</dcterms:modified>
</cp:coreProperties>
</file>