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3" r:id="rId7"/>
    <p:sldId id="261" r:id="rId8"/>
    <p:sldId id="262" r:id="rId9"/>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11"/>
    <p:restoredTop sz="94610"/>
  </p:normalViewPr>
  <p:slideViewPr>
    <p:cSldViewPr snapToGrid="0" snapToObjects="1">
      <p:cViewPr varScale="1">
        <p:scale>
          <a:sx n="165" d="100"/>
          <a:sy n="165" d="100"/>
        </p:scale>
        <p:origin x="24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3692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Ablauf: Nach dem Lerntempo-Duett losen Schüler:innen eine Folie. Zuschauer:innen ergänzen mit den Notizen unten. Bilder vorher einfügen.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LEITFRAGEN: Was passiert hier? Warum gehen Menschen auf die Straße? Wer greift ein?
Lösungsideen: Erhöhte Arbeitsnormen, Streik Bauarbeiter, Forderung nach freien Wahlen, sowjetische Panzer, Tote und Verhaftungen.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LEITFRAGEN: Was fordern die Menschen? Welche Rolle spielt Imre Nagy? Wie reagiert Moskau?
Lösungsideen: Studentenproteste, Nagy kündigt Austritt aus dem Warschauer Pakt an, Rote Armee marschiert ein, ca. 200.000 Flüchtlinge, Nagy wird hingerichtet.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LEITFRAGEN: Was wollte Dubček? Warum war Moskau trotzdem dagegen?
Lösungsideen: Sozialismus mit menschlichem Antlitz, weniger Zensur, Machtmonopol der Partei in Gefahr, Einmarsch 21. August 1968.</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LEITFRAGEN: Erkläre die Doktrin in eigenen Worten. Warum hatte Moskau Angst?
Lösungsideen: UdSSR greift ein, wenn Sozialismus in Bündnisstaat bedroht scheint. Sorge vor Dominoeffekt, Verlust des Sicherheitsgürtels.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LEITFRAGEN: Was hätte ein Eingreifen bedeuten können? Was sagt das über den Kalten Krieg?
Lösungsideen: Angst vor Atomkrieg, Einflusszonen faktisch akzeptiert, Westen verurteilt nur.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LEITFRAGEN: Wo versucht ein Staat heute, ein Nachbarland zu kontrollieren? Ähnlich oder anders als damals?
Lösungsideen: Ukraine-Krieg seit 2022, Belarus 2020. Unterschiede: keine festen Blöcke, soziale Medien. Aktuelle Meldungen ergänzen.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tagesschau.de/inland/gesellschaft/volksaufstand-ddr-106.html"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hyperlink" Target="https://www.mdr.de/geschichte/zeitgeschichte-gegenwart/politik-gesellschaft/ungarn-aufstand-hintergrund-verlauf-100.html"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hyperlink" Target="https://www.welt.de/geschichte/article181236920/Prager-Fruehling-Panzerketten-liessen-Fenster-und-Weinglaeser-klirren.html"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de.wikipedia.org/wiki/Breschnew-Doktrin" TargetMode="External"/><Relationship Id="rId2" Type="http://schemas.openxmlformats.org/officeDocument/2006/relationships/hyperlink" Target="https://www.chronik-der-mauer.de/chronik/_year1968/_month11/?month=11&amp;year=1968&amp;opennid=172788&amp;moc=1"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2A44"/>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8046720" cy="822960"/>
          </a:xfrm>
          <a:prstGeom prst="rect">
            <a:avLst/>
          </a:prstGeom>
          <a:noFill/>
          <a:ln/>
        </p:spPr>
        <p:txBody>
          <a:bodyPr wrap="square" rtlCol="0" anchor="ctr"/>
          <a:lstStyle/>
          <a:p>
            <a:pPr marL="0" indent="0">
              <a:buNone/>
            </a:pPr>
            <a:r>
              <a:rPr lang="en-US" sz="4000" b="1" dirty="0">
                <a:solidFill>
                  <a:srgbClr val="FFFFFF"/>
                </a:solidFill>
                <a:latin typeface="Calibri" pitchFamily="34" charset="0"/>
                <a:ea typeface="Calibri" pitchFamily="34" charset="-122"/>
                <a:cs typeface="Calibri" pitchFamily="34" charset="-120"/>
              </a:rPr>
              <a:t>PowerPoint-Karaoke</a:t>
            </a:r>
            <a:endParaRPr lang="en-US" sz="4000" dirty="0"/>
          </a:p>
        </p:txBody>
      </p:sp>
      <p:sp>
        <p:nvSpPr>
          <p:cNvPr id="3" name="Text 1"/>
          <p:cNvSpPr txBox="1"/>
          <p:nvPr/>
        </p:nvSpPr>
        <p:spPr>
          <a:xfrm>
            <a:off x="548640" y="1280160"/>
            <a:ext cx="8046720" cy="548640"/>
          </a:xfrm>
          <a:prstGeom prst="rect">
            <a:avLst/>
          </a:prstGeom>
          <a:noFill/>
          <a:ln/>
        </p:spPr>
        <p:txBody>
          <a:bodyPr wrap="square" rtlCol="0" anchor="ctr"/>
          <a:lstStyle/>
          <a:p>
            <a:pPr marL="0" indent="0">
              <a:buNone/>
            </a:pPr>
            <a:r>
              <a:rPr lang="en-US" sz="2400" dirty="0">
                <a:solidFill>
                  <a:srgbClr val="F5B7B1"/>
                </a:solidFill>
                <a:latin typeface="Calibri" pitchFamily="34" charset="0"/>
                <a:ea typeface="Calibri" pitchFamily="34" charset="-122"/>
                <a:cs typeface="Calibri" pitchFamily="34" charset="-120"/>
              </a:rPr>
              <a:t>Krisen im Ostblock 1953 – 1956 – 1968</a:t>
            </a:r>
            <a:endParaRPr lang="en-US" sz="2400" dirty="0"/>
          </a:p>
        </p:txBody>
      </p:sp>
      <p:sp>
        <p:nvSpPr>
          <p:cNvPr id="4" name="Text 2"/>
          <p:cNvSpPr txBox="1"/>
          <p:nvPr/>
        </p:nvSpPr>
        <p:spPr>
          <a:xfrm>
            <a:off x="548640" y="2194560"/>
            <a:ext cx="8046720" cy="2194560"/>
          </a:xfrm>
          <a:prstGeom prst="rect">
            <a:avLst/>
          </a:prstGeom>
          <a:noFill/>
          <a:ln/>
        </p:spPr>
        <p:txBody>
          <a:bodyPr wrap="square" rtlCol="0" anchor="ctr"/>
          <a:lstStyle/>
          <a:p>
            <a:pPr marL="0" indent="0">
              <a:spcAft>
                <a:spcPts val="800"/>
              </a:spcAft>
              <a:buNone/>
            </a:pPr>
            <a:r>
              <a:rPr lang="en-US" sz="2000" b="1" dirty="0">
                <a:solidFill>
                  <a:srgbClr val="FFFFFF"/>
                </a:solidFill>
                <a:latin typeface="Calibri" pitchFamily="34" charset="0"/>
                <a:ea typeface="Calibri" pitchFamily="34" charset="-122"/>
                <a:cs typeface="Calibri" pitchFamily="34" charset="-120"/>
              </a:rPr>
              <a:t>Regeln</a:t>
            </a:r>
            <a:endParaRPr lang="en-US" sz="2000" dirty="0"/>
          </a:p>
          <a:p>
            <a:pPr marL="342900" indent="-342900">
              <a:spcAft>
                <a:spcPts val="800"/>
              </a:spcAft>
              <a:buSzPct val="100000"/>
              <a:buChar char="•"/>
            </a:pPr>
            <a:r>
              <a:rPr lang="en-US" sz="2000" dirty="0">
                <a:solidFill>
                  <a:srgbClr val="FFFFFF"/>
                </a:solidFill>
                <a:latin typeface="Calibri" pitchFamily="34" charset="0"/>
                <a:ea typeface="Calibri" pitchFamily="34" charset="-122"/>
                <a:cs typeface="Calibri" pitchFamily="34" charset="-120"/>
              </a:rPr>
              <a:t>Du siehst die Folie zum ersten Mal.</a:t>
            </a:r>
            <a:endParaRPr lang="en-US" sz="2000" dirty="0"/>
          </a:p>
          <a:p>
            <a:pPr marL="342900" indent="-342900">
              <a:spcAft>
                <a:spcPts val="800"/>
              </a:spcAft>
              <a:buSzPct val="100000"/>
              <a:buChar char="•"/>
            </a:pPr>
            <a:r>
              <a:rPr lang="en-US" sz="2000" dirty="0">
                <a:solidFill>
                  <a:srgbClr val="FFFFFF"/>
                </a:solidFill>
                <a:latin typeface="Calibri" pitchFamily="34" charset="0"/>
                <a:ea typeface="Calibri" pitchFamily="34" charset="-122"/>
                <a:cs typeface="Calibri" pitchFamily="34" charset="-120"/>
              </a:rPr>
              <a:t>Präsentiere 60–90 Sekunden frei zu Bild und Stichwort.</a:t>
            </a:r>
            <a:endParaRPr lang="en-US" sz="2000" dirty="0"/>
          </a:p>
          <a:p>
            <a:pPr marL="342900" indent="-342900">
              <a:spcAft>
                <a:spcPts val="800"/>
              </a:spcAft>
              <a:buSzPct val="100000"/>
              <a:buChar char="•"/>
            </a:pPr>
            <a:r>
              <a:rPr lang="en-US" sz="2000" dirty="0">
                <a:solidFill>
                  <a:srgbClr val="FFFFFF"/>
                </a:solidFill>
                <a:latin typeface="Calibri" pitchFamily="34" charset="0"/>
                <a:ea typeface="Calibri" pitchFamily="34" charset="-122"/>
                <a:cs typeface="Calibri" pitchFamily="34" charset="-120"/>
              </a:rPr>
              <a:t>Nutze dein Wissen aus M1. Die Klasse ergänzt danach.</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65760"/>
            <a:ext cx="8229600" cy="2926080"/>
          </a:xfrm>
          <a:prstGeom prst="rect">
            <a:avLst/>
          </a:prstGeom>
          <a:solidFill>
            <a:srgbClr val="EEF1F6"/>
          </a:solidFill>
          <a:ln w="19050">
            <a:solidFill>
              <a:srgbClr val="9AA5B8"/>
            </a:solidFill>
            <a:prstDash val="dash"/>
          </a:ln>
        </p:spPr>
      </p:sp>
      <p:sp>
        <p:nvSpPr>
          <p:cNvPr id="3" name="Text 1"/>
          <p:cNvSpPr txBox="1"/>
          <p:nvPr/>
        </p:nvSpPr>
        <p:spPr>
          <a:xfrm>
            <a:off x="1961145" y="2119392"/>
            <a:ext cx="7863840" cy="2743200"/>
          </a:xfrm>
          <a:prstGeom prst="rect">
            <a:avLst/>
          </a:prstGeom>
          <a:noFill/>
          <a:ln/>
        </p:spPr>
        <p:txBody>
          <a:bodyPr wrap="square" rtlCol="0" anchor="ctr"/>
          <a:lstStyle/>
          <a:p>
            <a:pPr marL="0" indent="0" algn="ctr">
              <a:buNone/>
            </a:pPr>
            <a:r>
              <a:rPr lang="en-US" sz="1800" i="1" dirty="0">
                <a:solidFill>
                  <a:srgbClr val="5B6577"/>
                </a:solidFill>
                <a:latin typeface="Calibri" pitchFamily="34" charset="0"/>
                <a:ea typeface="Calibri" pitchFamily="34" charset="-122"/>
                <a:cs typeface="Calibri" pitchFamily="34" charset="-120"/>
              </a:rPr>
              <a:t>Foto: sowjetische Panzer / Demonstranten in Ostberlin 1953</a:t>
            </a:r>
            <a:endParaRPr lang="en-US" sz="1800" dirty="0"/>
          </a:p>
        </p:txBody>
      </p:sp>
      <p:sp>
        <p:nvSpPr>
          <p:cNvPr id="4" name="Text 2"/>
          <p:cNvSpPr txBox="1"/>
          <p:nvPr/>
        </p:nvSpPr>
        <p:spPr>
          <a:xfrm>
            <a:off x="457200" y="3429000"/>
            <a:ext cx="8229600" cy="640080"/>
          </a:xfrm>
          <a:prstGeom prst="rect">
            <a:avLst/>
          </a:prstGeom>
          <a:noFill/>
          <a:ln/>
        </p:spPr>
        <p:txBody>
          <a:bodyPr wrap="square" lIns="0" tIns="0" rIns="0" bIns="0" rtlCol="0" anchor="ctr"/>
          <a:lstStyle/>
          <a:p>
            <a:pPr marL="0" indent="0">
              <a:buNone/>
            </a:pPr>
            <a:r>
              <a:rPr lang="en-US" sz="3200" b="1" dirty="0">
                <a:solidFill>
                  <a:srgbClr val="C0392B"/>
                </a:solidFill>
                <a:latin typeface="Calibri" pitchFamily="34" charset="0"/>
                <a:ea typeface="Calibri" pitchFamily="34" charset="-122"/>
                <a:cs typeface="Calibri" pitchFamily="34" charset="-120"/>
              </a:rPr>
              <a:t>17. JUNI 1953</a:t>
            </a:r>
            <a:endParaRPr lang="en-US" sz="3200" dirty="0"/>
          </a:p>
        </p:txBody>
      </p:sp>
      <p:sp>
        <p:nvSpPr>
          <p:cNvPr id="5" name="Text 3"/>
          <p:cNvSpPr txBox="1"/>
          <p:nvPr/>
        </p:nvSpPr>
        <p:spPr>
          <a:xfrm>
            <a:off x="457199" y="4320540"/>
            <a:ext cx="8229600" cy="457200"/>
          </a:xfrm>
          <a:prstGeom prst="rect">
            <a:avLst/>
          </a:prstGeom>
          <a:noFill/>
          <a:ln/>
        </p:spPr>
        <p:txBody>
          <a:bodyPr wrap="square" lIns="0" tIns="0" rIns="0" bIns="0" rtlCol="0" anchor="ctr"/>
          <a:lstStyle/>
          <a:p>
            <a:r>
              <a:rPr lang="en-US" sz="2000" dirty="0">
                <a:solidFill>
                  <a:srgbClr val="1F2A44"/>
                </a:solidFill>
                <a:latin typeface="Calibri" pitchFamily="34" charset="0"/>
                <a:ea typeface="Calibri" pitchFamily="34" charset="-122"/>
                <a:cs typeface="Calibri" pitchFamily="34" charset="-120"/>
              </a:rPr>
              <a:t>DDR </a:t>
            </a:r>
            <a:r>
              <a:rPr lang="en-US" sz="2000" dirty="0">
                <a:solidFill>
                  <a:srgbClr val="1F2A44"/>
                </a:solidFill>
                <a:latin typeface="Calibri" pitchFamily="34" charset="0"/>
                <a:ea typeface="Calibri" pitchFamily="34" charset="-122"/>
                <a:cs typeface="Calibri" pitchFamily="34" charset="-120"/>
                <a:hlinkClick r:id="rId3"/>
              </a:rPr>
              <a:t>https://www.tagesschau.de/inland/gesellschaft/volksaufstand-ddr-106.html</a:t>
            </a:r>
            <a:endParaRPr lang="en-US" sz="2000" dirty="0">
              <a:solidFill>
                <a:srgbClr val="1F2A44"/>
              </a:solidFill>
              <a:latin typeface="Calibri" pitchFamily="34" charset="0"/>
              <a:ea typeface="Calibri" pitchFamily="34" charset="-122"/>
              <a:cs typeface="Calibri" pitchFamily="34" charset="-120"/>
            </a:endParaRPr>
          </a:p>
          <a:p>
            <a:endParaRPr lang="en-US" sz="2000" dirty="0"/>
          </a:p>
        </p:txBody>
      </p:sp>
      <p:pic>
        <p:nvPicPr>
          <p:cNvPr id="7" name="Grafik 6">
            <a:extLst>
              <a:ext uri="{FF2B5EF4-FFF2-40B4-BE49-F238E27FC236}">
                <a16:creationId xmlns:a16="http://schemas.microsoft.com/office/drawing/2014/main" id="{C5650011-4285-66D8-239F-FA1D1D9F3B09}"/>
              </a:ext>
            </a:extLst>
          </p:cNvPr>
          <p:cNvPicPr>
            <a:picLocks noChangeAspect="1"/>
          </p:cNvPicPr>
          <p:nvPr/>
        </p:nvPicPr>
        <p:blipFill>
          <a:blip r:embed="rId4"/>
          <a:stretch>
            <a:fillRect/>
          </a:stretch>
        </p:blipFill>
        <p:spPr>
          <a:xfrm>
            <a:off x="1153683" y="365760"/>
            <a:ext cx="6836633" cy="292607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65760"/>
            <a:ext cx="8229600" cy="2926080"/>
          </a:xfrm>
          <a:prstGeom prst="rect">
            <a:avLst/>
          </a:prstGeom>
          <a:solidFill>
            <a:srgbClr val="EEF1F6"/>
          </a:solidFill>
          <a:ln w="19050">
            <a:solidFill>
              <a:srgbClr val="9AA5B8"/>
            </a:solidFill>
            <a:prstDash val="dash"/>
          </a:ln>
        </p:spPr>
      </p:sp>
      <p:sp>
        <p:nvSpPr>
          <p:cNvPr id="3" name="Text 1"/>
          <p:cNvSpPr txBox="1"/>
          <p:nvPr/>
        </p:nvSpPr>
        <p:spPr>
          <a:xfrm>
            <a:off x="2267402" y="2057400"/>
            <a:ext cx="7863840" cy="2743200"/>
          </a:xfrm>
          <a:prstGeom prst="rect">
            <a:avLst/>
          </a:prstGeom>
          <a:noFill/>
          <a:ln/>
        </p:spPr>
        <p:txBody>
          <a:bodyPr wrap="square" rtlCol="0" anchor="ctr"/>
          <a:lstStyle/>
          <a:p>
            <a:pPr marL="0" indent="0" algn="ctr">
              <a:buNone/>
            </a:pPr>
            <a:r>
              <a:rPr lang="en-US" sz="1800" i="1" dirty="0">
                <a:solidFill>
                  <a:srgbClr val="5B6577"/>
                </a:solidFill>
                <a:latin typeface="Calibri" pitchFamily="34" charset="0"/>
                <a:ea typeface="Calibri" pitchFamily="34" charset="-122"/>
                <a:cs typeface="Calibri" pitchFamily="34" charset="-120"/>
              </a:rPr>
              <a:t>Foto: Budapest 1956, Aufständische / Straßenszene</a:t>
            </a:r>
            <a:endParaRPr lang="en-US" sz="1800" dirty="0"/>
          </a:p>
        </p:txBody>
      </p:sp>
      <p:sp>
        <p:nvSpPr>
          <p:cNvPr id="4" name="Text 2"/>
          <p:cNvSpPr txBox="1"/>
          <p:nvPr/>
        </p:nvSpPr>
        <p:spPr>
          <a:xfrm>
            <a:off x="457200" y="3337559"/>
            <a:ext cx="8229600" cy="640080"/>
          </a:xfrm>
          <a:prstGeom prst="rect">
            <a:avLst/>
          </a:prstGeom>
          <a:noFill/>
          <a:ln/>
        </p:spPr>
        <p:txBody>
          <a:bodyPr wrap="square" lIns="0" tIns="0" rIns="0" bIns="0" rtlCol="0" anchor="ctr"/>
          <a:lstStyle/>
          <a:p>
            <a:pPr marL="0" indent="0">
              <a:buNone/>
            </a:pPr>
            <a:r>
              <a:rPr lang="en-US" sz="3200" b="1" dirty="0">
                <a:solidFill>
                  <a:srgbClr val="C0392B"/>
                </a:solidFill>
                <a:latin typeface="Calibri" pitchFamily="34" charset="0"/>
                <a:ea typeface="Calibri" pitchFamily="34" charset="-122"/>
                <a:cs typeface="Calibri" pitchFamily="34" charset="-120"/>
              </a:rPr>
              <a:t>OKTOBER 1956</a:t>
            </a:r>
            <a:endParaRPr lang="en-US" sz="3200" dirty="0"/>
          </a:p>
        </p:txBody>
      </p:sp>
      <p:sp>
        <p:nvSpPr>
          <p:cNvPr id="5" name="Text 3"/>
          <p:cNvSpPr txBox="1"/>
          <p:nvPr/>
        </p:nvSpPr>
        <p:spPr>
          <a:xfrm>
            <a:off x="457200" y="4236720"/>
            <a:ext cx="8229600" cy="457200"/>
          </a:xfrm>
          <a:prstGeom prst="rect">
            <a:avLst/>
          </a:prstGeom>
          <a:noFill/>
          <a:ln/>
        </p:spPr>
        <p:txBody>
          <a:bodyPr wrap="square" lIns="0" tIns="0" rIns="0" bIns="0" rtlCol="0" anchor="ctr"/>
          <a:lstStyle/>
          <a:p>
            <a:r>
              <a:rPr lang="en-US" sz="2000" dirty="0">
                <a:solidFill>
                  <a:srgbClr val="1F2A44"/>
                </a:solidFill>
                <a:latin typeface="Calibri" pitchFamily="34" charset="0"/>
                <a:ea typeface="Calibri" pitchFamily="34" charset="-122"/>
                <a:cs typeface="Calibri" pitchFamily="34" charset="-120"/>
              </a:rPr>
              <a:t>UNGARN </a:t>
            </a:r>
            <a:r>
              <a:rPr lang="en-US" sz="2000" dirty="0">
                <a:solidFill>
                  <a:srgbClr val="1F2A44"/>
                </a:solidFill>
                <a:latin typeface="Calibri" pitchFamily="34" charset="0"/>
                <a:ea typeface="Calibri" pitchFamily="34" charset="-122"/>
                <a:cs typeface="Calibri" pitchFamily="34" charset="-120"/>
                <a:hlinkClick r:id="rId3"/>
              </a:rPr>
              <a:t>https://www.mdr.de/geschichte/zeitgeschichte-gegenwart/politik-gesellschaft/ungarn-aufstand-hintergrund-verlauf-100.html</a:t>
            </a:r>
            <a:endParaRPr lang="en-US" sz="2000" dirty="0">
              <a:solidFill>
                <a:srgbClr val="1F2A44"/>
              </a:solidFill>
              <a:latin typeface="Calibri" pitchFamily="34" charset="0"/>
              <a:ea typeface="Calibri" pitchFamily="34" charset="-122"/>
              <a:cs typeface="Calibri" pitchFamily="34" charset="-120"/>
            </a:endParaRPr>
          </a:p>
          <a:p>
            <a:endParaRPr lang="en-US" sz="2000" dirty="0"/>
          </a:p>
        </p:txBody>
      </p:sp>
      <p:pic>
        <p:nvPicPr>
          <p:cNvPr id="7" name="Grafik 6">
            <a:extLst>
              <a:ext uri="{FF2B5EF4-FFF2-40B4-BE49-F238E27FC236}">
                <a16:creationId xmlns:a16="http://schemas.microsoft.com/office/drawing/2014/main" id="{9F6BB1D0-F579-C4AA-8624-52F5B8AF7A88}"/>
              </a:ext>
            </a:extLst>
          </p:cNvPr>
          <p:cNvPicPr>
            <a:picLocks noChangeAspect="1"/>
          </p:cNvPicPr>
          <p:nvPr/>
        </p:nvPicPr>
        <p:blipFill>
          <a:blip r:embed="rId4"/>
          <a:stretch>
            <a:fillRect/>
          </a:stretch>
        </p:blipFill>
        <p:spPr>
          <a:xfrm>
            <a:off x="2143760" y="1"/>
            <a:ext cx="5628640" cy="31661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65760"/>
            <a:ext cx="8229600" cy="2926080"/>
          </a:xfrm>
          <a:prstGeom prst="rect">
            <a:avLst/>
          </a:prstGeom>
          <a:solidFill>
            <a:srgbClr val="EEF1F6"/>
          </a:solidFill>
          <a:ln w="19050">
            <a:solidFill>
              <a:srgbClr val="9AA5B8"/>
            </a:solidFill>
            <a:prstDash val="dash"/>
          </a:ln>
        </p:spPr>
      </p:sp>
      <p:sp>
        <p:nvSpPr>
          <p:cNvPr id="3" name="Text 1"/>
          <p:cNvSpPr txBox="1"/>
          <p:nvPr/>
        </p:nvSpPr>
        <p:spPr>
          <a:xfrm>
            <a:off x="5337363" y="341114"/>
            <a:ext cx="3058160" cy="2743200"/>
          </a:xfrm>
          <a:prstGeom prst="rect">
            <a:avLst/>
          </a:prstGeom>
          <a:noFill/>
          <a:ln/>
        </p:spPr>
        <p:txBody>
          <a:bodyPr wrap="square" rtlCol="0" anchor="ctr"/>
          <a:lstStyle/>
          <a:p>
            <a:pPr marL="0" indent="0" algn="ctr">
              <a:buNone/>
            </a:pPr>
            <a:endParaRPr lang="en-US" sz="1800" i="1" dirty="0">
              <a:solidFill>
                <a:srgbClr val="5B6577"/>
              </a:solidFill>
              <a:latin typeface="Calibri" pitchFamily="34" charset="0"/>
              <a:ea typeface="Calibri" pitchFamily="34" charset="-122"/>
              <a:cs typeface="Calibri" pitchFamily="34" charset="-120"/>
            </a:endParaRPr>
          </a:p>
          <a:p>
            <a:pPr fontAlgn="base"/>
            <a:r>
              <a:rPr lang="de-DE" dirty="0"/>
              <a:t>Der friedliche Protest eskalierte teilweise in Gewalt und Angriffe auf sowjetische Panzer mit Molotow-Cocktails</a:t>
            </a:r>
          </a:p>
          <a:p>
            <a:pPr fontAlgn="base"/>
            <a:endParaRPr lang="de-DE" dirty="0"/>
          </a:p>
          <a:p>
            <a:r>
              <a:rPr lang="de-DE" dirty="0"/>
              <a:t>Quelle: AFP/Getty Images</a:t>
            </a:r>
            <a:endParaRPr lang="en-US" sz="1800" dirty="0"/>
          </a:p>
        </p:txBody>
      </p:sp>
      <p:sp>
        <p:nvSpPr>
          <p:cNvPr id="4" name="Text 2"/>
          <p:cNvSpPr txBox="1"/>
          <p:nvPr/>
        </p:nvSpPr>
        <p:spPr>
          <a:xfrm>
            <a:off x="457200" y="3429000"/>
            <a:ext cx="8229600" cy="640080"/>
          </a:xfrm>
          <a:prstGeom prst="rect">
            <a:avLst/>
          </a:prstGeom>
          <a:noFill/>
          <a:ln/>
        </p:spPr>
        <p:txBody>
          <a:bodyPr wrap="square" lIns="0" tIns="0" rIns="0" bIns="0" rtlCol="0" anchor="ctr"/>
          <a:lstStyle/>
          <a:p>
            <a:pPr marL="0" indent="0">
              <a:buNone/>
            </a:pPr>
            <a:r>
              <a:rPr lang="en-US" sz="3200" b="1" dirty="0">
                <a:solidFill>
                  <a:srgbClr val="C0392B"/>
                </a:solidFill>
                <a:latin typeface="Calibri" pitchFamily="34" charset="0"/>
                <a:ea typeface="Calibri" pitchFamily="34" charset="-122"/>
                <a:cs typeface="Calibri" pitchFamily="34" charset="-120"/>
              </a:rPr>
              <a:t>PRAGER FRÜHLING 1968</a:t>
            </a:r>
            <a:endParaRPr lang="en-US" sz="3200" dirty="0"/>
          </a:p>
        </p:txBody>
      </p:sp>
      <p:sp>
        <p:nvSpPr>
          <p:cNvPr id="5" name="Text 3"/>
          <p:cNvSpPr txBox="1"/>
          <p:nvPr/>
        </p:nvSpPr>
        <p:spPr>
          <a:xfrm>
            <a:off x="457200" y="4289306"/>
            <a:ext cx="8229600" cy="457200"/>
          </a:xfrm>
          <a:prstGeom prst="rect">
            <a:avLst/>
          </a:prstGeom>
          <a:noFill/>
          <a:ln/>
        </p:spPr>
        <p:txBody>
          <a:bodyPr wrap="square" lIns="0" tIns="0" rIns="0" bIns="0" rtlCol="0" anchor="ctr"/>
          <a:lstStyle/>
          <a:p>
            <a:r>
              <a:rPr lang="en-US" sz="2000" dirty="0">
                <a:solidFill>
                  <a:srgbClr val="1F2A44"/>
                </a:solidFill>
                <a:latin typeface="Calibri" pitchFamily="34" charset="0"/>
                <a:ea typeface="Calibri" pitchFamily="34" charset="-122"/>
                <a:cs typeface="Calibri" pitchFamily="34" charset="-120"/>
              </a:rPr>
              <a:t>TSCHECHOSLOWAKEI </a:t>
            </a:r>
            <a:r>
              <a:rPr lang="en-US" sz="2000" dirty="0">
                <a:solidFill>
                  <a:srgbClr val="1F2A44"/>
                </a:solidFill>
                <a:latin typeface="Calibri" pitchFamily="34" charset="0"/>
                <a:ea typeface="Calibri" pitchFamily="34" charset="-122"/>
                <a:cs typeface="Calibri" pitchFamily="34" charset="-120"/>
                <a:hlinkClick r:id="rId3"/>
              </a:rPr>
              <a:t>https://www.welt.de/geschichte/article181236920/Prager-Fruehling-Panzerketten-liessen-Fenster-und-Weinglaeser-klirren.html</a:t>
            </a:r>
            <a:endParaRPr lang="en-US" sz="2000" dirty="0">
              <a:solidFill>
                <a:srgbClr val="1F2A44"/>
              </a:solidFill>
              <a:latin typeface="Calibri" pitchFamily="34" charset="0"/>
              <a:ea typeface="Calibri" pitchFamily="34" charset="-122"/>
              <a:cs typeface="Calibri" pitchFamily="34" charset="-120"/>
            </a:endParaRPr>
          </a:p>
          <a:p>
            <a:endParaRPr lang="en-US" sz="2000" dirty="0"/>
          </a:p>
        </p:txBody>
      </p:sp>
      <p:pic>
        <p:nvPicPr>
          <p:cNvPr id="7" name="Grafik 6">
            <a:extLst>
              <a:ext uri="{FF2B5EF4-FFF2-40B4-BE49-F238E27FC236}">
                <a16:creationId xmlns:a16="http://schemas.microsoft.com/office/drawing/2014/main" id="{F1012287-6439-46F6-38F1-7E41011386AB}"/>
              </a:ext>
            </a:extLst>
          </p:cNvPr>
          <p:cNvPicPr>
            <a:picLocks noChangeAspect="1"/>
          </p:cNvPicPr>
          <p:nvPr/>
        </p:nvPicPr>
        <p:blipFill>
          <a:blip r:embed="rId4"/>
          <a:stretch>
            <a:fillRect/>
          </a:stretch>
        </p:blipFill>
        <p:spPr>
          <a:xfrm>
            <a:off x="152400" y="184469"/>
            <a:ext cx="4893687" cy="3288662"/>
          </a:xfrm>
          <a:prstGeom prst="rect">
            <a:avLst/>
          </a:prstGeom>
        </p:spPr>
      </p:pic>
      <p:sp>
        <p:nvSpPr>
          <p:cNvPr id="9" name="Textfeld 8">
            <a:extLst>
              <a:ext uri="{FF2B5EF4-FFF2-40B4-BE49-F238E27FC236}">
                <a16:creationId xmlns:a16="http://schemas.microsoft.com/office/drawing/2014/main" id="{E073F009-BD2A-CCBC-9379-843B4C38BE0D}"/>
              </a:ext>
            </a:extLst>
          </p:cNvPr>
          <p:cNvSpPr txBox="1"/>
          <p:nvPr/>
        </p:nvSpPr>
        <p:spPr>
          <a:xfrm>
            <a:off x="4419600" y="3221474"/>
            <a:ext cx="4572000" cy="369332"/>
          </a:xfrm>
          <a:prstGeom prst="rect">
            <a:avLst/>
          </a:prstGeom>
          <a:noFill/>
        </p:spPr>
        <p:txBody>
          <a:bodyPr wrap="square">
            <a:spAutoFit/>
          </a:bodyPr>
          <a:lstStyle/>
          <a:p>
            <a:pPr marL="0" indent="0" algn="ctr">
              <a:buNone/>
            </a:pPr>
            <a:r>
              <a:rPr lang="en-US" sz="1800" i="1" dirty="0">
                <a:solidFill>
                  <a:srgbClr val="5B6577"/>
                </a:solidFill>
                <a:latin typeface="Calibri" pitchFamily="34" charset="0"/>
                <a:ea typeface="Calibri" pitchFamily="34" charset="-122"/>
                <a:cs typeface="Calibri" pitchFamily="34" charset="-120"/>
              </a:rPr>
              <a:t>Foto: Panzer in Prag, August 1968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457200" y="3474720"/>
            <a:ext cx="8229600" cy="640080"/>
          </a:xfrm>
          <a:prstGeom prst="rect">
            <a:avLst/>
          </a:prstGeom>
          <a:noFill/>
          <a:ln/>
        </p:spPr>
        <p:txBody>
          <a:bodyPr wrap="square" lIns="0" tIns="0" rIns="0" bIns="0" rtlCol="0" anchor="ctr"/>
          <a:lstStyle/>
          <a:p>
            <a:pPr marL="0" indent="0">
              <a:buNone/>
            </a:pPr>
            <a:r>
              <a:rPr lang="en-US" sz="3200" b="1" dirty="0">
                <a:solidFill>
                  <a:srgbClr val="C0392B"/>
                </a:solidFill>
                <a:latin typeface="Calibri" pitchFamily="34" charset="0"/>
                <a:ea typeface="Calibri" pitchFamily="34" charset="-122"/>
                <a:cs typeface="Calibri" pitchFamily="34" charset="-120"/>
              </a:rPr>
              <a:t>BRESCHNEW-DOKTRIN</a:t>
            </a:r>
            <a:endParaRPr lang="en-US" sz="3200" dirty="0"/>
          </a:p>
        </p:txBody>
      </p:sp>
      <p:sp>
        <p:nvSpPr>
          <p:cNvPr id="5" name="Text 3"/>
          <p:cNvSpPr txBox="1"/>
          <p:nvPr/>
        </p:nvSpPr>
        <p:spPr>
          <a:xfrm>
            <a:off x="457200" y="4114800"/>
            <a:ext cx="8229600" cy="457200"/>
          </a:xfrm>
          <a:prstGeom prst="rect">
            <a:avLst/>
          </a:prstGeom>
          <a:noFill/>
          <a:ln/>
        </p:spPr>
        <p:txBody>
          <a:bodyPr wrap="square" lIns="0" tIns="0" rIns="0" bIns="0" rtlCol="0" anchor="ctr"/>
          <a:lstStyle/>
          <a:p>
            <a:pPr marL="0" indent="0">
              <a:buNone/>
            </a:pPr>
            <a:r>
              <a:rPr lang="en-US" sz="2000" dirty="0">
                <a:solidFill>
                  <a:srgbClr val="1F2A44"/>
                </a:solidFill>
                <a:latin typeface="Calibri" pitchFamily="34" charset="0"/>
                <a:ea typeface="Calibri" pitchFamily="34" charset="-122"/>
                <a:cs typeface="Calibri" pitchFamily="34" charset="-120"/>
              </a:rPr>
              <a:t>"Begrenzte Souveränität"</a:t>
            </a:r>
            <a:endParaRPr lang="en-US" sz="2000" dirty="0"/>
          </a:p>
        </p:txBody>
      </p:sp>
      <p:pic>
        <p:nvPicPr>
          <p:cNvPr id="7" name="Grafik 6">
            <a:extLst>
              <a:ext uri="{FF2B5EF4-FFF2-40B4-BE49-F238E27FC236}">
                <a16:creationId xmlns:a16="http://schemas.microsoft.com/office/drawing/2014/main" id="{B1B44759-B065-E79D-051D-B2C98DBB4694}"/>
              </a:ext>
            </a:extLst>
          </p:cNvPr>
          <p:cNvPicPr>
            <a:picLocks noChangeAspect="1"/>
          </p:cNvPicPr>
          <p:nvPr/>
        </p:nvPicPr>
        <p:blipFill>
          <a:blip r:embed="rId3"/>
          <a:stretch>
            <a:fillRect/>
          </a:stretch>
        </p:blipFill>
        <p:spPr>
          <a:xfrm>
            <a:off x="1476451" y="-498636"/>
            <a:ext cx="5270500" cy="4064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545C7659-4E26-55E8-C615-6DFBE81B0130}"/>
              </a:ext>
            </a:extLst>
          </p:cNvPr>
          <p:cNvSpPr txBox="1"/>
          <p:nvPr/>
        </p:nvSpPr>
        <p:spPr>
          <a:xfrm>
            <a:off x="286718" y="238864"/>
            <a:ext cx="8074617" cy="4801314"/>
          </a:xfrm>
          <a:prstGeom prst="rect">
            <a:avLst/>
          </a:prstGeom>
          <a:noFill/>
        </p:spPr>
        <p:txBody>
          <a:bodyPr wrap="square" rtlCol="0">
            <a:spAutoFit/>
          </a:bodyPr>
          <a:lstStyle/>
          <a:p>
            <a:r>
              <a:rPr lang="de-DE" b="1" dirty="0"/>
              <a:t>Die Breschnew-Doktrin</a:t>
            </a:r>
          </a:p>
          <a:p>
            <a:endParaRPr lang="de-DE" b="1" dirty="0"/>
          </a:p>
          <a:p>
            <a:pPr lvl="0"/>
            <a:r>
              <a:rPr lang="de-DE" b="1" dirty="0"/>
              <a:t>Ursprung:</a:t>
            </a:r>
            <a:r>
              <a:rPr lang="de-DE" dirty="0"/>
              <a:t> Am 12. November 1968 verkündete der sowjetische Parteiführer Leonid Breschnew diese Formel auf dem Parteitag der polnischen Kommunisten. [</a:t>
            </a:r>
            <a:r>
              <a:rPr lang="de-DE" dirty="0">
                <a:hlinkClick r:id="rId2"/>
              </a:rPr>
              <a:t>1</a:t>
            </a:r>
            <a:r>
              <a:rPr lang="de-DE" dirty="0"/>
              <a:t>]</a:t>
            </a:r>
          </a:p>
          <a:p>
            <a:pPr lvl="0"/>
            <a:endParaRPr lang="de-DE" dirty="0"/>
          </a:p>
          <a:p>
            <a:pPr lvl="0"/>
            <a:r>
              <a:rPr lang="de-DE" b="1" dirty="0"/>
              <a:t>Kernprinzip:</a:t>
            </a:r>
            <a:r>
              <a:rPr lang="de-DE" dirty="0"/>
              <a:t> Die Interessen der gesamten sozialistischen Gemeinschaft standen über der Souveränität des einzelnen Staates. [</a:t>
            </a:r>
            <a:r>
              <a:rPr lang="de-DE" dirty="0">
                <a:hlinkClick r:id="rId3"/>
              </a:rPr>
              <a:t>1</a:t>
            </a:r>
            <a:r>
              <a:rPr lang="de-DE" dirty="0"/>
              <a:t>]</a:t>
            </a:r>
          </a:p>
          <a:p>
            <a:pPr lvl="0"/>
            <a:endParaRPr lang="de-DE" dirty="0"/>
          </a:p>
          <a:p>
            <a:pPr lvl="0"/>
            <a:r>
              <a:rPr lang="de-DE" b="1" dirty="0"/>
              <a:t>Rechtfertigung:</a:t>
            </a:r>
            <a:r>
              <a:rPr lang="de-DE" dirty="0"/>
              <a:t> Die Sowjetunion nahm sich das Recht heraus, militärisch in sozialistischen Ländern einzugreifen, wenn der „Sozialismus bedroht“ schien. Damit wurde nachträglich unter anderem der Einmarsch der Truppen des Warschauer Paktes in die Tschechoslowakei (Prager Frühling) im August 1968 legitimiert. [</a:t>
            </a:r>
            <a:r>
              <a:rPr lang="de-DE" dirty="0">
                <a:hlinkClick r:id="rId3"/>
              </a:rPr>
              <a:t>1</a:t>
            </a:r>
            <a:r>
              <a:rPr lang="de-DE" dirty="0"/>
              <a:t>, </a:t>
            </a:r>
            <a:r>
              <a:rPr lang="de-DE" dirty="0">
                <a:hlinkClick r:id="rId2"/>
              </a:rPr>
              <a:t>2</a:t>
            </a:r>
            <a:r>
              <a:rPr lang="de-DE" dirty="0"/>
              <a:t>]</a:t>
            </a:r>
          </a:p>
          <a:p>
            <a:pPr lvl="0"/>
            <a:endParaRPr lang="de-DE" dirty="0"/>
          </a:p>
          <a:p>
            <a:pPr lvl="0"/>
            <a:r>
              <a:rPr lang="de-DE" b="1" dirty="0"/>
              <a:t>Ende:</a:t>
            </a:r>
            <a:r>
              <a:rPr lang="de-DE" dirty="0"/>
              <a:t> Die Doktrin wurde erst unter Michail Gorbatschow ab 1985 in der Phase von Glasnost und Perestroika aufgegeben und 1988/1989 formal beendet („Sinatra-Doktrin“). [</a:t>
            </a:r>
            <a:r>
              <a:rPr lang="de-DE" dirty="0">
                <a:hlinkClick r:id="rId3"/>
              </a:rPr>
              <a:t>1</a:t>
            </a:r>
            <a:r>
              <a:rPr lang="de-DE" dirty="0"/>
              <a:t>]</a:t>
            </a:r>
          </a:p>
          <a:p>
            <a:endParaRPr lang="de-DE" dirty="0"/>
          </a:p>
        </p:txBody>
      </p:sp>
    </p:spTree>
    <p:extLst>
      <p:ext uri="{BB962C8B-B14F-4D97-AF65-F5344CB8AC3E}">
        <p14:creationId xmlns:p14="http://schemas.microsoft.com/office/powerpoint/2010/main" val="1779513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457200" y="3429000"/>
            <a:ext cx="8229600" cy="640080"/>
          </a:xfrm>
          <a:prstGeom prst="rect">
            <a:avLst/>
          </a:prstGeom>
          <a:noFill/>
          <a:ln/>
        </p:spPr>
        <p:txBody>
          <a:bodyPr wrap="square" lIns="0" tIns="0" rIns="0" bIns="0" rtlCol="0" anchor="ctr"/>
          <a:lstStyle/>
          <a:p>
            <a:pPr marL="0" indent="0">
              <a:buNone/>
            </a:pPr>
            <a:r>
              <a:rPr lang="en-US" sz="3200" b="1" dirty="0">
                <a:solidFill>
                  <a:srgbClr val="C0392B"/>
                </a:solidFill>
                <a:latin typeface="Calibri" pitchFamily="34" charset="0"/>
                <a:ea typeface="Calibri" pitchFamily="34" charset="-122"/>
                <a:cs typeface="Calibri" pitchFamily="34" charset="-120"/>
              </a:rPr>
              <a:t>WARUM GRIFF DER WESTEN NICHT EIN?</a:t>
            </a:r>
            <a:endParaRPr lang="en-US" sz="3200" dirty="0"/>
          </a:p>
        </p:txBody>
      </p:sp>
      <p:sp>
        <p:nvSpPr>
          <p:cNvPr id="5" name="Text 3"/>
          <p:cNvSpPr txBox="1"/>
          <p:nvPr/>
        </p:nvSpPr>
        <p:spPr>
          <a:xfrm>
            <a:off x="457200" y="4114800"/>
            <a:ext cx="8229600" cy="457200"/>
          </a:xfrm>
          <a:prstGeom prst="rect">
            <a:avLst/>
          </a:prstGeom>
          <a:noFill/>
          <a:ln/>
        </p:spPr>
        <p:txBody>
          <a:bodyPr wrap="square" lIns="0" tIns="0" rIns="0" bIns="0" rtlCol="0" anchor="ctr"/>
          <a:lstStyle/>
          <a:p>
            <a:pPr marL="0" indent="0">
              <a:buNone/>
            </a:pPr>
            <a:r>
              <a:rPr lang="en-US" sz="2000" dirty="0">
                <a:solidFill>
                  <a:srgbClr val="1F2A44"/>
                </a:solidFill>
                <a:latin typeface="Calibri" pitchFamily="34" charset="0"/>
                <a:ea typeface="Calibri" pitchFamily="34" charset="-122"/>
                <a:cs typeface="Calibri" pitchFamily="34" charset="-120"/>
              </a:rPr>
              <a:t>Kalter Krieg</a:t>
            </a:r>
            <a:endParaRPr lang="en-US" sz="2000" dirty="0"/>
          </a:p>
        </p:txBody>
      </p:sp>
      <p:pic>
        <p:nvPicPr>
          <p:cNvPr id="7" name="Grafik 6">
            <a:extLst>
              <a:ext uri="{FF2B5EF4-FFF2-40B4-BE49-F238E27FC236}">
                <a16:creationId xmlns:a16="http://schemas.microsoft.com/office/drawing/2014/main" id="{6FDFA059-16F5-16F4-0E79-D859AC134341}"/>
              </a:ext>
            </a:extLst>
          </p:cNvPr>
          <p:cNvPicPr>
            <a:picLocks noChangeAspect="1"/>
          </p:cNvPicPr>
          <p:nvPr/>
        </p:nvPicPr>
        <p:blipFill>
          <a:blip r:embed="rId3"/>
          <a:stretch>
            <a:fillRect/>
          </a:stretch>
        </p:blipFill>
        <p:spPr>
          <a:xfrm>
            <a:off x="2611120" y="365760"/>
            <a:ext cx="2987040" cy="314261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457200" y="3429000"/>
            <a:ext cx="8229600" cy="640080"/>
          </a:xfrm>
          <a:prstGeom prst="rect">
            <a:avLst/>
          </a:prstGeom>
          <a:noFill/>
          <a:ln/>
        </p:spPr>
        <p:txBody>
          <a:bodyPr wrap="square" lIns="0" tIns="0" rIns="0" bIns="0" rtlCol="0" anchor="ctr"/>
          <a:lstStyle/>
          <a:p>
            <a:pPr marL="0" indent="0">
              <a:buNone/>
            </a:pPr>
            <a:r>
              <a:rPr lang="en-US" sz="3200" b="1" dirty="0">
                <a:solidFill>
                  <a:srgbClr val="C0392B"/>
                </a:solidFill>
                <a:latin typeface="Calibri" pitchFamily="34" charset="0"/>
                <a:ea typeface="Calibri" pitchFamily="34" charset="-122"/>
                <a:cs typeface="Calibri" pitchFamily="34" charset="-120"/>
              </a:rPr>
              <a:t>HEUTE</a:t>
            </a:r>
            <a:endParaRPr lang="en-US" sz="3200" dirty="0"/>
          </a:p>
        </p:txBody>
      </p:sp>
      <p:sp>
        <p:nvSpPr>
          <p:cNvPr id="5" name="Text 3"/>
          <p:cNvSpPr txBox="1"/>
          <p:nvPr/>
        </p:nvSpPr>
        <p:spPr>
          <a:xfrm>
            <a:off x="457200" y="4114800"/>
            <a:ext cx="8229600" cy="457200"/>
          </a:xfrm>
          <a:prstGeom prst="rect">
            <a:avLst/>
          </a:prstGeom>
          <a:noFill/>
          <a:ln/>
        </p:spPr>
        <p:txBody>
          <a:bodyPr wrap="square" lIns="0" tIns="0" rIns="0" bIns="0" rtlCol="0" anchor="ctr"/>
          <a:lstStyle/>
          <a:p>
            <a:pPr marL="0" indent="0">
              <a:buNone/>
            </a:pPr>
            <a:r>
              <a:rPr lang="en-US" sz="2000" dirty="0">
                <a:solidFill>
                  <a:srgbClr val="1F2A44"/>
                </a:solidFill>
                <a:latin typeface="Calibri" pitchFamily="34" charset="0"/>
                <a:ea typeface="Calibri" pitchFamily="34" charset="-122"/>
                <a:cs typeface="Calibri" pitchFamily="34" charset="-120"/>
              </a:rPr>
              <a:t>Parallelen?</a:t>
            </a:r>
            <a:endParaRPr lang="en-US" sz="2000" dirty="0"/>
          </a:p>
        </p:txBody>
      </p:sp>
      <p:pic>
        <p:nvPicPr>
          <p:cNvPr id="7" name="Grafik 6">
            <a:extLst>
              <a:ext uri="{FF2B5EF4-FFF2-40B4-BE49-F238E27FC236}">
                <a16:creationId xmlns:a16="http://schemas.microsoft.com/office/drawing/2014/main" id="{12482F5C-819E-303B-3B08-9CB548E08631}"/>
              </a:ext>
            </a:extLst>
          </p:cNvPr>
          <p:cNvPicPr>
            <a:picLocks noChangeAspect="1"/>
          </p:cNvPicPr>
          <p:nvPr/>
        </p:nvPicPr>
        <p:blipFill>
          <a:blip r:embed="rId3"/>
          <a:stretch>
            <a:fillRect/>
          </a:stretch>
        </p:blipFill>
        <p:spPr>
          <a:xfrm>
            <a:off x="2016788" y="0"/>
            <a:ext cx="5110423" cy="51435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553</Words>
  <Application>Microsoft Macintosh PowerPoint</Application>
  <PresentationFormat>Bildschirmpräsentation (16:9)</PresentationFormat>
  <Paragraphs>48</Paragraphs>
  <Slides>8</Slides>
  <Notes>7</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8</vt:i4>
      </vt:variant>
    </vt:vector>
  </HeadingPairs>
  <TitlesOfParts>
    <vt:vector size="11" baseType="lpstr">
      <vt:lpstr>Arial</vt:lpstr>
      <vt:lpstr>Calibri</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Vadym Yatsunyk</cp:lastModifiedBy>
  <cp:revision>2</cp:revision>
  <dcterms:created xsi:type="dcterms:W3CDTF">2026-10-01T17:31:31Z</dcterms:created>
  <dcterms:modified xsi:type="dcterms:W3CDTF">2026-10-01T19:53:01Z</dcterms:modified>
</cp:coreProperties>
</file>