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3" r:id="rId4"/>
    <p:sldId id="258" r:id="rId5"/>
    <p:sldId id="259" r:id="rId6"/>
    <p:sldId id="260" r:id="rId7"/>
    <p:sldId id="267" r:id="rId8"/>
    <p:sldId id="270" r:id="rId9"/>
    <p:sldId id="261" r:id="rId10"/>
    <p:sldId id="271" r:id="rId11"/>
    <p:sldId id="272" r:id="rId12"/>
    <p:sldId id="268" r:id="rId13"/>
    <p:sldId id="262" r:id="rId14"/>
    <p:sldId id="263" r:id="rId15"/>
    <p:sldId id="264" r:id="rId16"/>
    <p:sldId id="265" r:id="rId17"/>
    <p:sldId id="266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342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08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B9E023-94B1-7445-8CA3-0B10C5C6B89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de-DE"/>
        </a:p>
      </dgm:t>
    </dgm:pt>
    <dgm:pt modelId="{F164C3A8-E071-1940-9369-D1217AC10743}">
      <dgm:prSet/>
      <dgm:spPr/>
      <dgm:t>
        <a:bodyPr/>
        <a:lstStyle/>
        <a:p>
          <a:r>
            <a:rPr lang="en-US" dirty="0"/>
            <a:t>Kahoot</a:t>
          </a:r>
          <a:endParaRPr lang="de-DE" dirty="0"/>
        </a:p>
      </dgm:t>
    </dgm:pt>
    <dgm:pt modelId="{49459158-7137-5347-9A79-2DB4AF354854}" type="parTrans" cxnId="{20B79F11-0090-F440-9217-26646BEAE8EF}">
      <dgm:prSet/>
      <dgm:spPr/>
      <dgm:t>
        <a:bodyPr/>
        <a:lstStyle/>
        <a:p>
          <a:endParaRPr lang="de-DE"/>
        </a:p>
      </dgm:t>
    </dgm:pt>
    <dgm:pt modelId="{A27FB444-F56F-B248-AFAD-C26EB2D8562F}" type="sibTrans" cxnId="{20B79F11-0090-F440-9217-26646BEAE8EF}">
      <dgm:prSet/>
      <dgm:spPr/>
      <dgm:t>
        <a:bodyPr/>
        <a:lstStyle/>
        <a:p>
          <a:endParaRPr lang="de-DE"/>
        </a:p>
      </dgm:t>
    </dgm:pt>
    <dgm:pt modelId="{79CC60C6-17E6-724D-804E-AC27A408B468}">
      <dgm:prSet/>
      <dgm:spPr/>
      <dgm:t>
        <a:bodyPr/>
        <a:lstStyle/>
        <a:p>
          <a:r>
            <a:rPr lang="en-US" dirty="0" err="1"/>
            <a:t>Einzehlarbeit</a:t>
          </a:r>
          <a:endParaRPr lang="de-DE" dirty="0"/>
        </a:p>
      </dgm:t>
    </dgm:pt>
    <dgm:pt modelId="{E4F43490-2DFB-234A-A113-88D584EFDB4B}" type="parTrans" cxnId="{11790BAD-B464-5A4F-9D26-6830AECEE5B7}">
      <dgm:prSet/>
      <dgm:spPr/>
      <dgm:t>
        <a:bodyPr/>
        <a:lstStyle/>
        <a:p>
          <a:endParaRPr lang="de-DE"/>
        </a:p>
      </dgm:t>
    </dgm:pt>
    <dgm:pt modelId="{DF2A069E-E5CB-5243-9C41-25BC7C67C95F}" type="sibTrans" cxnId="{11790BAD-B464-5A4F-9D26-6830AECEE5B7}">
      <dgm:prSet/>
      <dgm:spPr/>
      <dgm:t>
        <a:bodyPr/>
        <a:lstStyle/>
        <a:p>
          <a:endParaRPr lang="de-DE"/>
        </a:p>
      </dgm:t>
    </dgm:pt>
    <dgm:pt modelId="{1A6EF6ED-6C29-B342-A2CF-880DE4DC9691}">
      <dgm:prSet/>
      <dgm:spPr/>
      <dgm:t>
        <a:bodyPr/>
        <a:lstStyle/>
        <a:p>
          <a:r>
            <a:rPr lang="en-US" dirty="0" err="1"/>
            <a:t>Partnerarbeit</a:t>
          </a:r>
          <a:endParaRPr lang="de-DE" dirty="0"/>
        </a:p>
      </dgm:t>
    </dgm:pt>
    <dgm:pt modelId="{AC6C2307-0BA7-5D45-B57A-5A95DA81B099}" type="parTrans" cxnId="{5133A365-54AC-EA49-AD1B-78EDC79D3A74}">
      <dgm:prSet/>
      <dgm:spPr/>
      <dgm:t>
        <a:bodyPr/>
        <a:lstStyle/>
        <a:p>
          <a:endParaRPr lang="de-DE"/>
        </a:p>
      </dgm:t>
    </dgm:pt>
    <dgm:pt modelId="{2F6803D6-7D64-154A-ACBA-3ABB64C0B45E}" type="sibTrans" cxnId="{5133A365-54AC-EA49-AD1B-78EDC79D3A74}">
      <dgm:prSet/>
      <dgm:spPr/>
      <dgm:t>
        <a:bodyPr/>
        <a:lstStyle/>
        <a:p>
          <a:endParaRPr lang="de-DE"/>
        </a:p>
      </dgm:t>
    </dgm:pt>
    <dgm:pt modelId="{6FCF7E14-D8E7-D64D-B69E-F1F381D0AD97}">
      <dgm:prSet/>
      <dgm:spPr/>
      <dgm:t>
        <a:bodyPr/>
        <a:lstStyle/>
        <a:p>
          <a:r>
            <a:rPr lang="en-US"/>
            <a:t>Plenum</a:t>
          </a:r>
          <a:endParaRPr lang="de-DE"/>
        </a:p>
      </dgm:t>
    </dgm:pt>
    <dgm:pt modelId="{F105183A-49D7-C948-9F85-2BD2B27C8554}" type="parTrans" cxnId="{23F2D0FE-2F57-864A-A337-5BB550C00DA3}">
      <dgm:prSet/>
      <dgm:spPr/>
      <dgm:t>
        <a:bodyPr/>
        <a:lstStyle/>
        <a:p>
          <a:endParaRPr lang="de-DE"/>
        </a:p>
      </dgm:t>
    </dgm:pt>
    <dgm:pt modelId="{DEC99E9B-F0F6-C942-837E-88F5CA8429B8}" type="sibTrans" cxnId="{23F2D0FE-2F57-864A-A337-5BB550C00DA3}">
      <dgm:prSet/>
      <dgm:spPr/>
      <dgm:t>
        <a:bodyPr/>
        <a:lstStyle/>
        <a:p>
          <a:endParaRPr lang="de-DE"/>
        </a:p>
      </dgm:t>
    </dgm:pt>
    <dgm:pt modelId="{13E7896E-0E84-E247-9958-B465CE080A57}" type="pres">
      <dgm:prSet presAssocID="{BFB9E023-94B1-7445-8CA3-0B10C5C6B89B}" presName="Name0" presStyleCnt="0">
        <dgm:presLayoutVars>
          <dgm:dir/>
          <dgm:animLvl val="lvl"/>
          <dgm:resizeHandles val="exact"/>
        </dgm:presLayoutVars>
      </dgm:prSet>
      <dgm:spPr/>
    </dgm:pt>
    <dgm:pt modelId="{2B6D9B8F-F8FD-6640-846F-08CB4C2492F6}" type="pres">
      <dgm:prSet presAssocID="{F164C3A8-E071-1940-9369-D1217AC10743}" presName="linNode" presStyleCnt="0"/>
      <dgm:spPr/>
    </dgm:pt>
    <dgm:pt modelId="{846AE690-34EC-B943-86E9-F0C9A200D321}" type="pres">
      <dgm:prSet presAssocID="{F164C3A8-E071-1940-9369-D1217AC10743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54B4FC7E-1142-194E-AE5D-5F4807A23FB8}" type="pres">
      <dgm:prSet presAssocID="{A27FB444-F56F-B248-AFAD-C26EB2D8562F}" presName="sp" presStyleCnt="0"/>
      <dgm:spPr/>
    </dgm:pt>
    <dgm:pt modelId="{9E9766FC-457E-5640-987F-A12BF7060E70}" type="pres">
      <dgm:prSet presAssocID="{79CC60C6-17E6-724D-804E-AC27A408B468}" presName="linNode" presStyleCnt="0"/>
      <dgm:spPr/>
    </dgm:pt>
    <dgm:pt modelId="{9414DE01-7774-2144-9484-45B9FBDB3436}" type="pres">
      <dgm:prSet presAssocID="{79CC60C6-17E6-724D-804E-AC27A408B468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A60CF988-317F-B049-8EEB-EEF798E71B7B}" type="pres">
      <dgm:prSet presAssocID="{DF2A069E-E5CB-5243-9C41-25BC7C67C95F}" presName="sp" presStyleCnt="0"/>
      <dgm:spPr/>
    </dgm:pt>
    <dgm:pt modelId="{A24B8168-0AC4-4A4D-9BC8-A45A9F4C243E}" type="pres">
      <dgm:prSet presAssocID="{1A6EF6ED-6C29-B342-A2CF-880DE4DC9691}" presName="linNode" presStyleCnt="0"/>
      <dgm:spPr/>
    </dgm:pt>
    <dgm:pt modelId="{EBE1A783-6FFE-8443-896E-60A6F625412A}" type="pres">
      <dgm:prSet presAssocID="{1A6EF6ED-6C29-B342-A2CF-880DE4DC9691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7F87C80F-A7AA-DF4A-A012-3C98F94BB238}" type="pres">
      <dgm:prSet presAssocID="{2F6803D6-7D64-154A-ACBA-3ABB64C0B45E}" presName="sp" presStyleCnt="0"/>
      <dgm:spPr/>
    </dgm:pt>
    <dgm:pt modelId="{7B50F1D0-3F28-C74A-9C84-F02A8D555CA9}" type="pres">
      <dgm:prSet presAssocID="{6FCF7E14-D8E7-D64D-B69E-F1F381D0AD97}" presName="linNode" presStyleCnt="0"/>
      <dgm:spPr/>
    </dgm:pt>
    <dgm:pt modelId="{45BE883F-23CA-DF43-AF16-8C6816C3B2B0}" type="pres">
      <dgm:prSet presAssocID="{6FCF7E14-D8E7-D64D-B69E-F1F381D0AD97}" presName="parentText" presStyleLbl="node1" presStyleIdx="3" presStyleCnt="4" custLinFactNeighborY="1301">
        <dgm:presLayoutVars>
          <dgm:chMax val="1"/>
          <dgm:bulletEnabled val="1"/>
        </dgm:presLayoutVars>
      </dgm:prSet>
      <dgm:spPr/>
    </dgm:pt>
  </dgm:ptLst>
  <dgm:cxnLst>
    <dgm:cxn modelId="{20B79F11-0090-F440-9217-26646BEAE8EF}" srcId="{BFB9E023-94B1-7445-8CA3-0B10C5C6B89B}" destId="{F164C3A8-E071-1940-9369-D1217AC10743}" srcOrd="0" destOrd="0" parTransId="{49459158-7137-5347-9A79-2DB4AF354854}" sibTransId="{A27FB444-F56F-B248-AFAD-C26EB2D8562F}"/>
    <dgm:cxn modelId="{E1740434-2FED-BC43-AC45-BEF7B6DECA13}" type="presOf" srcId="{1A6EF6ED-6C29-B342-A2CF-880DE4DC9691}" destId="{EBE1A783-6FFE-8443-896E-60A6F625412A}" srcOrd="0" destOrd="0" presId="urn:microsoft.com/office/officeart/2005/8/layout/vList5"/>
    <dgm:cxn modelId="{5242C857-D1E3-F24E-BC19-E1A41BEED83A}" type="presOf" srcId="{BFB9E023-94B1-7445-8CA3-0B10C5C6B89B}" destId="{13E7896E-0E84-E247-9958-B465CE080A57}" srcOrd="0" destOrd="0" presId="urn:microsoft.com/office/officeart/2005/8/layout/vList5"/>
    <dgm:cxn modelId="{5133A365-54AC-EA49-AD1B-78EDC79D3A74}" srcId="{BFB9E023-94B1-7445-8CA3-0B10C5C6B89B}" destId="{1A6EF6ED-6C29-B342-A2CF-880DE4DC9691}" srcOrd="2" destOrd="0" parTransId="{AC6C2307-0BA7-5D45-B57A-5A95DA81B099}" sibTransId="{2F6803D6-7D64-154A-ACBA-3ABB64C0B45E}"/>
    <dgm:cxn modelId="{1D4BFC69-EED3-2A4C-A508-3A4868F65323}" type="presOf" srcId="{6FCF7E14-D8E7-D64D-B69E-F1F381D0AD97}" destId="{45BE883F-23CA-DF43-AF16-8C6816C3B2B0}" srcOrd="0" destOrd="0" presId="urn:microsoft.com/office/officeart/2005/8/layout/vList5"/>
    <dgm:cxn modelId="{62A55F84-4463-C547-B0AB-E624DEFC2EE3}" type="presOf" srcId="{79CC60C6-17E6-724D-804E-AC27A408B468}" destId="{9414DE01-7774-2144-9484-45B9FBDB3436}" srcOrd="0" destOrd="0" presId="urn:microsoft.com/office/officeart/2005/8/layout/vList5"/>
    <dgm:cxn modelId="{AC67EB9E-48D6-384A-BF8E-8CAFA1E351FB}" type="presOf" srcId="{F164C3A8-E071-1940-9369-D1217AC10743}" destId="{846AE690-34EC-B943-86E9-F0C9A200D321}" srcOrd="0" destOrd="0" presId="urn:microsoft.com/office/officeart/2005/8/layout/vList5"/>
    <dgm:cxn modelId="{11790BAD-B464-5A4F-9D26-6830AECEE5B7}" srcId="{BFB9E023-94B1-7445-8CA3-0B10C5C6B89B}" destId="{79CC60C6-17E6-724D-804E-AC27A408B468}" srcOrd="1" destOrd="0" parTransId="{E4F43490-2DFB-234A-A113-88D584EFDB4B}" sibTransId="{DF2A069E-E5CB-5243-9C41-25BC7C67C95F}"/>
    <dgm:cxn modelId="{23F2D0FE-2F57-864A-A337-5BB550C00DA3}" srcId="{BFB9E023-94B1-7445-8CA3-0B10C5C6B89B}" destId="{6FCF7E14-D8E7-D64D-B69E-F1F381D0AD97}" srcOrd="3" destOrd="0" parTransId="{F105183A-49D7-C948-9F85-2BD2B27C8554}" sibTransId="{DEC99E9B-F0F6-C942-837E-88F5CA8429B8}"/>
    <dgm:cxn modelId="{AD8725B6-01ED-A94E-9699-8463551E83E9}" type="presParOf" srcId="{13E7896E-0E84-E247-9958-B465CE080A57}" destId="{2B6D9B8F-F8FD-6640-846F-08CB4C2492F6}" srcOrd="0" destOrd="0" presId="urn:microsoft.com/office/officeart/2005/8/layout/vList5"/>
    <dgm:cxn modelId="{B28888CC-6391-A54A-B517-23A478D62879}" type="presParOf" srcId="{2B6D9B8F-F8FD-6640-846F-08CB4C2492F6}" destId="{846AE690-34EC-B943-86E9-F0C9A200D321}" srcOrd="0" destOrd="0" presId="urn:microsoft.com/office/officeart/2005/8/layout/vList5"/>
    <dgm:cxn modelId="{FA70DC00-EA87-E24B-BFDB-A23A34D08624}" type="presParOf" srcId="{13E7896E-0E84-E247-9958-B465CE080A57}" destId="{54B4FC7E-1142-194E-AE5D-5F4807A23FB8}" srcOrd="1" destOrd="0" presId="urn:microsoft.com/office/officeart/2005/8/layout/vList5"/>
    <dgm:cxn modelId="{54477CC2-6F2C-324F-BBF3-E68843471E61}" type="presParOf" srcId="{13E7896E-0E84-E247-9958-B465CE080A57}" destId="{9E9766FC-457E-5640-987F-A12BF7060E70}" srcOrd="2" destOrd="0" presId="urn:microsoft.com/office/officeart/2005/8/layout/vList5"/>
    <dgm:cxn modelId="{C66498A8-58F9-3B4C-8EBA-2065D47A5EAE}" type="presParOf" srcId="{9E9766FC-457E-5640-987F-A12BF7060E70}" destId="{9414DE01-7774-2144-9484-45B9FBDB3436}" srcOrd="0" destOrd="0" presId="urn:microsoft.com/office/officeart/2005/8/layout/vList5"/>
    <dgm:cxn modelId="{C22D28D6-BC9A-DD4A-85EE-46F881057FC9}" type="presParOf" srcId="{13E7896E-0E84-E247-9958-B465CE080A57}" destId="{A60CF988-317F-B049-8EEB-EEF798E71B7B}" srcOrd="3" destOrd="0" presId="urn:microsoft.com/office/officeart/2005/8/layout/vList5"/>
    <dgm:cxn modelId="{294518E7-ABBC-9749-B3C7-1037E208FC42}" type="presParOf" srcId="{13E7896E-0E84-E247-9958-B465CE080A57}" destId="{A24B8168-0AC4-4A4D-9BC8-A45A9F4C243E}" srcOrd="4" destOrd="0" presId="urn:microsoft.com/office/officeart/2005/8/layout/vList5"/>
    <dgm:cxn modelId="{FB05C256-65B8-E64B-A62A-1DACD26AED48}" type="presParOf" srcId="{A24B8168-0AC4-4A4D-9BC8-A45A9F4C243E}" destId="{EBE1A783-6FFE-8443-896E-60A6F625412A}" srcOrd="0" destOrd="0" presId="urn:microsoft.com/office/officeart/2005/8/layout/vList5"/>
    <dgm:cxn modelId="{E2E68495-7EFE-AF49-AA7B-B9C89F0C7BD2}" type="presParOf" srcId="{13E7896E-0E84-E247-9958-B465CE080A57}" destId="{7F87C80F-A7AA-DF4A-A012-3C98F94BB238}" srcOrd="5" destOrd="0" presId="urn:microsoft.com/office/officeart/2005/8/layout/vList5"/>
    <dgm:cxn modelId="{F748D1D5-10B0-DD4D-A449-D454623DFDCB}" type="presParOf" srcId="{13E7896E-0E84-E247-9958-B465CE080A57}" destId="{7B50F1D0-3F28-C74A-9C84-F02A8D555CA9}" srcOrd="6" destOrd="0" presId="urn:microsoft.com/office/officeart/2005/8/layout/vList5"/>
    <dgm:cxn modelId="{3E70DBF2-5AAE-454C-8640-963EB347F089}" type="presParOf" srcId="{7B50F1D0-3F28-C74A-9C84-F02A8D555CA9}" destId="{45BE883F-23CA-DF43-AF16-8C6816C3B2B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AE690-34EC-B943-86E9-F0C9A200D321}">
      <dsp:nvSpPr>
        <dsp:cNvPr id="0" name=""/>
        <dsp:cNvSpPr/>
      </dsp:nvSpPr>
      <dsp:spPr>
        <a:xfrm>
          <a:off x="2719628" y="1933"/>
          <a:ext cx="3059582" cy="9299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Kahoot</a:t>
          </a:r>
          <a:endParaRPr lang="de-DE" sz="3400" kern="1200" dirty="0"/>
        </a:p>
      </dsp:txBody>
      <dsp:txXfrm>
        <a:off x="2765027" y="47332"/>
        <a:ext cx="2968784" cy="839195"/>
      </dsp:txXfrm>
    </dsp:sp>
    <dsp:sp modelId="{9414DE01-7774-2144-9484-45B9FBDB3436}">
      <dsp:nvSpPr>
        <dsp:cNvPr id="0" name=""/>
        <dsp:cNvSpPr/>
      </dsp:nvSpPr>
      <dsp:spPr>
        <a:xfrm>
          <a:off x="2719628" y="978426"/>
          <a:ext cx="3059582" cy="9299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/>
            <a:t>Einzehlarbeit</a:t>
          </a:r>
          <a:endParaRPr lang="de-DE" sz="3400" kern="1200" dirty="0"/>
        </a:p>
      </dsp:txBody>
      <dsp:txXfrm>
        <a:off x="2765027" y="1023825"/>
        <a:ext cx="2968784" cy="839195"/>
      </dsp:txXfrm>
    </dsp:sp>
    <dsp:sp modelId="{EBE1A783-6FFE-8443-896E-60A6F625412A}">
      <dsp:nvSpPr>
        <dsp:cNvPr id="0" name=""/>
        <dsp:cNvSpPr/>
      </dsp:nvSpPr>
      <dsp:spPr>
        <a:xfrm>
          <a:off x="2719628" y="1954919"/>
          <a:ext cx="3059582" cy="9299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/>
            <a:t>Partnerarbeit</a:t>
          </a:r>
          <a:endParaRPr lang="de-DE" sz="3400" kern="1200" dirty="0"/>
        </a:p>
      </dsp:txBody>
      <dsp:txXfrm>
        <a:off x="2765027" y="2000318"/>
        <a:ext cx="2968784" cy="839195"/>
      </dsp:txXfrm>
    </dsp:sp>
    <dsp:sp modelId="{45BE883F-23CA-DF43-AF16-8C6816C3B2B0}">
      <dsp:nvSpPr>
        <dsp:cNvPr id="0" name=""/>
        <dsp:cNvSpPr/>
      </dsp:nvSpPr>
      <dsp:spPr>
        <a:xfrm>
          <a:off x="2719628" y="2933346"/>
          <a:ext cx="3059582" cy="9299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Plenum</a:t>
          </a:r>
          <a:endParaRPr lang="de-DE" sz="3400" kern="1200"/>
        </a:p>
      </dsp:txBody>
      <dsp:txXfrm>
        <a:off x="2765027" y="2978745"/>
        <a:ext cx="2968784" cy="839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56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7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6968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7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215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CFDAA-6929-2CB8-B680-26D043563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D16D1E-B72F-4F08-5A7E-C96F3BC05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3CB9B0-2690-51FB-A3EF-452A571DC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67611-382F-6DAF-89B4-646F4AFCB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55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7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3916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FA329-DAFB-9F58-630F-5DD7EFDF6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1193BD-685E-E275-4214-EB2A877E1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61B91-0AA9-81D0-3D08-1FF459834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EFE21-16BE-4FC7-2983-D879D86EB3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98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3D697-BF27-AC65-147D-E6DB31809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8A4773-9885-5FFF-4AAB-E2A34CC102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3D1EE0-9E88-CB77-A4FB-67394896A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DE311-5C22-1B51-9338-A0183C0AE5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65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bg>
      <p:bgPr>
        <a:solidFill>
          <a:srgbClr val="1F4E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D9730D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2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details/b05a92aa-73c6-4842-a7c5-1ea3a2529a65?drawer=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shorts/WpNGq89DZGA?xstg=CAMSEBUJ_b-oH-PhF0yjBgbwzzE%3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BWVH1b0UP4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lt.de/geschichte/80-jahre-welt/article69affb8a64d1f5a2cd51889d/1957-di-frueh-tower-oh-piep-piep-piep-der-wettlauf-ins-all-begann-mit-einem-sieg-der-sowjets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371600"/>
            <a:ext cx="78638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endParaRPr lang="de-DE" dirty="0"/>
          </a:p>
        </p:txBody>
      </p:sp>
      <p:sp>
        <p:nvSpPr>
          <p:cNvPr id="4" name="Text 2"/>
          <p:cNvSpPr txBox="1"/>
          <p:nvPr/>
        </p:nvSpPr>
        <p:spPr>
          <a:xfrm>
            <a:off x="2041313" y="3456416"/>
            <a:ext cx="5061373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800" b="1" i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Stundenfrage: Warum wollen Staaten damals wie heute unbedingt ins All?</a:t>
            </a:r>
            <a:endParaRPr lang="en-U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29DC555-1713-4147-17E6-7FC4FCD9F603}"/>
              </a:ext>
            </a:extLst>
          </p:cNvPr>
          <p:cNvSpPr/>
          <p:nvPr/>
        </p:nvSpPr>
        <p:spPr>
          <a:xfrm>
            <a:off x="398858" y="1723736"/>
            <a:ext cx="750135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Kalter Krieg der Supermächte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9792361-F732-1D30-2D60-8353FEAC2DC3}"/>
              </a:ext>
            </a:extLst>
          </p:cNvPr>
          <p:cNvSpPr txBox="1"/>
          <p:nvPr/>
        </p:nvSpPr>
        <p:spPr>
          <a:xfrm>
            <a:off x="241540" y="79559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dirty="0"/>
              <a:t>9.10.2026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878F1D6-81CE-D85E-8E3A-F4AE92D8D816}"/>
              </a:ext>
            </a:extLst>
          </p:cNvPr>
          <p:cNvSpPr txBox="1"/>
          <p:nvPr/>
        </p:nvSpPr>
        <p:spPr>
          <a:xfrm>
            <a:off x="640080" y="878443"/>
            <a:ext cx="457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dirty="0"/>
              <a:t>Schwarze Schnellhefter </a:t>
            </a:r>
          </a:p>
          <a:p>
            <a:endParaRPr lang="de-DE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728980" y="26416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/>
              <a:t>Plan</a:t>
            </a:r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4077A8B0-5DCA-E0DC-ADF1-287B443D1C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0122219"/>
              </p:ext>
            </p:extLst>
          </p:nvPr>
        </p:nvGraphicFramePr>
        <p:xfrm>
          <a:off x="-137160" y="1005840"/>
          <a:ext cx="8498840" cy="3863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E69D9D-525E-50B9-7653-D73852243C7B}"/>
              </a:ext>
            </a:extLst>
          </p:cNvPr>
          <p:cNvSpPr>
            <a:spLocks noGrp="1"/>
          </p:cNvSpPr>
          <p:nvPr>
            <p:ph type="title" idx="101"/>
          </p:nvPr>
        </p:nvSpPr>
        <p:spPr/>
        <p:txBody>
          <a:bodyPr/>
          <a:lstStyle/>
          <a:p>
            <a:r>
              <a:rPr lang="en-US" dirty="0"/>
              <a:t>Kahoot</a:t>
            </a:r>
            <a:br>
              <a:rPr lang="de-DE" dirty="0"/>
            </a:b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6906A1-70E5-9A78-DBC9-F06F9CCEB9C9}"/>
              </a:ext>
            </a:extLst>
          </p:cNvPr>
          <p:cNvSpPr txBox="1"/>
          <p:nvPr/>
        </p:nvSpPr>
        <p:spPr>
          <a:xfrm>
            <a:off x="2824480" y="2163396"/>
            <a:ext cx="431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hlinkClick r:id="rId3"/>
              </a:rPr>
              <a:t>Kalter Krieg - Kahoot! Quiz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6895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Kalte Krieg – was heißt das?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3566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Zustand gegenseitiger Bedrohung zwischen den Supermächten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Beginn: kurz nach dem Zweiten Weltkrieg (1945) · Ende: 1989–1991. 1991 – Ende? Pro und Kontra 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Kalte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Krieg 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heute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zwischen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RU und DE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„Kalt“, weil die Supermächte nie direkt gegeneinander kämpften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Grund: Angst vor Atomwaffen. Wer als Erster schießt, stirbt als Zweiter (Gleichgewicht des Schreckens)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„Heiß“ wurde es in anderen Ländern, z. B. in Korea und Vietnam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sind die Supermächte?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3931920" cy="2743200"/>
          </a:xfrm>
          <a:prstGeom prst="rect">
            <a:avLst/>
          </a:prstGeom>
          <a:solidFill>
            <a:srgbClr val="EEF3F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88720"/>
            <a:ext cx="3931920" cy="50292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88720"/>
            <a:ext cx="3931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 (Westen)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828800"/>
            <a:ext cx="365760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Demokratie, Marktwirtschaft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Bündnis: NATO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 Atombombe 1945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54880" y="1188720"/>
            <a:ext cx="3931920" cy="2743200"/>
          </a:xfrm>
          <a:prstGeom prst="rect">
            <a:avLst/>
          </a:prstGeom>
          <a:solidFill>
            <a:srgbClr val="EEF3F9"/>
          </a:solidFill>
          <a:ln w="19050">
            <a:solidFill>
              <a:srgbClr val="B03A2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54880" y="1188720"/>
            <a:ext cx="3931920" cy="502920"/>
          </a:xfrm>
          <a:prstGeom prst="rect">
            <a:avLst/>
          </a:prstGeom>
          <a:solidFill>
            <a:srgbClr val="B03A2E"/>
          </a:solidFill>
          <a:ln w="12700">
            <a:solidFill>
              <a:srgbClr val="B03A2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754880" y="1188720"/>
            <a:ext cx="3931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UdSSR (Osten)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1828800"/>
            <a:ext cx="365760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Kommunismus, Staatswirtschaft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Bündnis: Warschauer Pakt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Atombombe seit 1949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114800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Supermacht = Staat mit riesiger militärischer und wirtschaftlicher Macht, der weltweit Einfluss hat.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Zeitstrahl: Wie ging es los?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2377440"/>
            <a:ext cx="7863840" cy="0"/>
          </a:xfrm>
          <a:prstGeom prst="line">
            <a:avLst/>
          </a:prstGeom>
          <a:noFill/>
          <a:ln w="38100">
            <a:solidFill>
              <a:srgbClr val="1F4E7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7432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65176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9456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38912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93192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374904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26480" y="2194560"/>
            <a:ext cx="365760" cy="36576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6928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863840" y="2194560"/>
            <a:ext cx="365760" cy="36576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40664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</a:t>
            </a:r>
            <a:endParaRPr lang="en-US" sz="2200" dirty="0"/>
          </a:p>
        </p:txBody>
      </p:sp>
      <p:sp>
        <p:nvSpPr>
          <p:cNvPr id="21" name="Shape 12">
            <a:extLst>
              <a:ext uri="{FF2B5EF4-FFF2-40B4-BE49-F238E27FC236}">
                <a16:creationId xmlns:a16="http://schemas.microsoft.com/office/drawing/2014/main" id="{E0F2AA97-5428-61A6-B7DA-193A865808D3}"/>
              </a:ext>
            </a:extLst>
          </p:cNvPr>
          <p:cNvSpPr/>
          <p:nvPr/>
        </p:nvSpPr>
        <p:spPr>
          <a:xfrm>
            <a:off x="4389120" y="2205990"/>
            <a:ext cx="365760" cy="36576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22" name="Shape 12">
            <a:extLst>
              <a:ext uri="{FF2B5EF4-FFF2-40B4-BE49-F238E27FC236}">
                <a16:creationId xmlns:a16="http://schemas.microsoft.com/office/drawing/2014/main" id="{39D4D986-DB02-BC04-D1AB-A547A0F25911}"/>
              </a:ext>
            </a:extLst>
          </p:cNvPr>
          <p:cNvSpPr/>
          <p:nvPr/>
        </p:nvSpPr>
        <p:spPr>
          <a:xfrm>
            <a:off x="2651760" y="2194560"/>
            <a:ext cx="365760" cy="36576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730D"/>
            </a:solidFill>
            <a:prstDash val="soli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40D528F-837C-CA24-613A-2E73EF3BEE7F}"/>
              </a:ext>
            </a:extLst>
          </p:cNvPr>
          <p:cNvSpPr txBox="1"/>
          <p:nvPr/>
        </p:nvSpPr>
        <p:spPr>
          <a:xfrm>
            <a:off x="1857080" y="2656944"/>
            <a:ext cx="484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hlinkClick r:id="rId3"/>
              </a:rPr>
              <a:t>http://youtube.com/shorts/WpNGq89DZGA?xstg=CAMSEBUJ_b-oH-PhF0yjBgbwzzE=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A2FD42F-35D3-9FBB-CF84-62E421C3D62A}"/>
              </a:ext>
            </a:extLst>
          </p:cNvPr>
          <p:cNvSpPr txBox="1"/>
          <p:nvPr/>
        </p:nvSpPr>
        <p:spPr>
          <a:xfrm>
            <a:off x="2978870" y="1225485"/>
            <a:ext cx="31768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dirty="0">
                <a:hlinkClick r:id="rId3"/>
              </a:rPr>
              <a:t>1945</a:t>
            </a:r>
            <a:endParaRPr lang="de-DE" sz="6600" dirty="0"/>
          </a:p>
        </p:txBody>
      </p:sp>
    </p:spTree>
    <p:extLst>
      <p:ext uri="{BB962C8B-B14F-4D97-AF65-F5344CB8AC3E}">
        <p14:creationId xmlns:p14="http://schemas.microsoft.com/office/powerpoint/2010/main" val="1431638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3BB83-F130-4D54-6CDB-790B0377E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0C232717-8DDD-1691-8C6F-5D1588067317}"/>
              </a:ext>
            </a:extLst>
          </p:cNvPr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Zeitstrahl: Wie ging es los?</a:t>
            </a:r>
            <a:endParaRPr lang="en-US" sz="28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B7A8433-5DB7-2FE6-3734-6516B5E6B3A7}"/>
              </a:ext>
            </a:extLst>
          </p:cNvPr>
          <p:cNvSpPr/>
          <p:nvPr/>
        </p:nvSpPr>
        <p:spPr>
          <a:xfrm>
            <a:off x="640080" y="2377440"/>
            <a:ext cx="7863840" cy="0"/>
          </a:xfrm>
          <a:prstGeom prst="line">
            <a:avLst/>
          </a:prstGeom>
          <a:noFill/>
          <a:ln w="38100">
            <a:solidFill>
              <a:srgbClr val="1F4E79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8F748ED-CBCF-AA3D-76E4-649832D90779}"/>
              </a:ext>
            </a:extLst>
          </p:cNvPr>
          <p:cNvSpPr/>
          <p:nvPr/>
        </p:nvSpPr>
        <p:spPr>
          <a:xfrm>
            <a:off x="91440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BC31AB2-C4AC-0B89-1094-2C3CF2C29062}"/>
              </a:ext>
            </a:extLst>
          </p:cNvPr>
          <p:cNvSpPr txBox="1"/>
          <p:nvPr/>
        </p:nvSpPr>
        <p:spPr>
          <a:xfrm>
            <a:off x="45720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</a:t>
            </a:r>
            <a:endParaRPr lang="en-US" sz="2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DEBA67E-B4A0-0E18-5B96-2A2007901035}"/>
              </a:ext>
            </a:extLst>
          </p:cNvPr>
          <p:cNvSpPr txBox="1"/>
          <p:nvPr/>
        </p:nvSpPr>
        <p:spPr>
          <a:xfrm>
            <a:off x="27432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Atombombe (Video)</a:t>
            </a:r>
            <a:endParaRPr lang="en-US" sz="1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3187EDA-D28E-DC68-1F97-2607B7B5933B}"/>
              </a:ext>
            </a:extLst>
          </p:cNvPr>
          <p:cNvSpPr/>
          <p:nvPr/>
        </p:nvSpPr>
        <p:spPr>
          <a:xfrm>
            <a:off x="265176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5496FBD-0D7D-5C05-9B0B-A16049D589FE}"/>
              </a:ext>
            </a:extLst>
          </p:cNvPr>
          <p:cNvSpPr txBox="1"/>
          <p:nvPr/>
        </p:nvSpPr>
        <p:spPr>
          <a:xfrm>
            <a:off x="219456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</a:t>
            </a:r>
            <a:endParaRPr lang="en-US" sz="22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741E283-54E3-EBAA-A209-01629C154AEB}"/>
              </a:ext>
            </a:extLst>
          </p:cNvPr>
          <p:cNvSpPr txBox="1"/>
          <p:nvPr/>
        </p:nvSpPr>
        <p:spPr>
          <a:xfrm>
            <a:off x="201168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UdSSR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gelang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Atombombe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de-DE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</a:t>
            </a: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bauen</a:t>
            </a:r>
            <a:endParaRPr lang="en-US" sz="16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5982F908-D95F-F6D7-2ED6-7E7B05B7FF23}"/>
              </a:ext>
            </a:extLst>
          </p:cNvPr>
          <p:cNvSpPr/>
          <p:nvPr/>
        </p:nvSpPr>
        <p:spPr>
          <a:xfrm>
            <a:off x="438912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480E1D8-6A97-A341-8A86-3FAAAC887D42}"/>
              </a:ext>
            </a:extLst>
          </p:cNvPr>
          <p:cNvSpPr txBox="1"/>
          <p:nvPr/>
        </p:nvSpPr>
        <p:spPr>
          <a:xfrm>
            <a:off x="393192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</a:t>
            </a:r>
            <a:endParaRPr lang="en-US" sz="22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8BBAEDD-8845-8BC8-7492-C492614A196C}"/>
              </a:ext>
            </a:extLst>
          </p:cNvPr>
          <p:cNvSpPr txBox="1"/>
          <p:nvPr/>
        </p:nvSpPr>
        <p:spPr>
          <a:xfrm>
            <a:off x="3840480" y="2743200"/>
            <a:ext cx="146304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69CA6E6-4F0F-2236-4A0A-1D608EAAFE35}"/>
              </a:ext>
            </a:extLst>
          </p:cNvPr>
          <p:cNvSpPr/>
          <p:nvPr/>
        </p:nvSpPr>
        <p:spPr>
          <a:xfrm>
            <a:off x="6126480" y="2194560"/>
            <a:ext cx="365760" cy="36576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D4D7204-B80B-D6B3-C598-D930DB8F420F}"/>
              </a:ext>
            </a:extLst>
          </p:cNvPr>
          <p:cNvSpPr txBox="1"/>
          <p:nvPr/>
        </p:nvSpPr>
        <p:spPr>
          <a:xfrm>
            <a:off x="566928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</a:t>
            </a:r>
            <a:endParaRPr lang="en-US" sz="22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45C94EA-32D4-E906-B136-A2B402450AEA}"/>
              </a:ext>
            </a:extLst>
          </p:cNvPr>
          <p:cNvSpPr/>
          <p:nvPr/>
        </p:nvSpPr>
        <p:spPr>
          <a:xfrm>
            <a:off x="7863840" y="2194560"/>
            <a:ext cx="365760" cy="36576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64AFA48-582C-7AD0-B5ED-33DF9D7EFA0C}"/>
              </a:ext>
            </a:extLst>
          </p:cNvPr>
          <p:cNvSpPr txBox="1"/>
          <p:nvPr/>
        </p:nvSpPr>
        <p:spPr>
          <a:xfrm>
            <a:off x="740664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</a:t>
            </a:r>
            <a:endParaRPr lang="en-US" sz="22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8D40996E-2A23-F9E0-1A29-7624CC6F2A41}"/>
              </a:ext>
            </a:extLst>
          </p:cNvPr>
          <p:cNvSpPr txBox="1"/>
          <p:nvPr/>
        </p:nvSpPr>
        <p:spPr>
          <a:xfrm>
            <a:off x="457200" y="411480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Gemeinsam eintragen. 1961 und 1969 trägst du später im Duett selbst ein (A1).</a:t>
            </a:r>
            <a:endParaRPr lang="en-US" sz="160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651C0677-CF32-B7EC-B47D-0DD61722FF68}"/>
              </a:ext>
            </a:extLst>
          </p:cNvPr>
          <p:cNvSpPr txBox="1"/>
          <p:nvPr/>
        </p:nvSpPr>
        <p:spPr>
          <a:xfrm>
            <a:off x="3749040" y="283464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5589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Oktober 1957: Eilmeldung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0" y="1188720"/>
            <a:ext cx="822960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D973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♪ </a:t>
            </a:r>
            <a:r>
              <a:rPr lang="en-US" sz="3000" b="1" dirty="0">
                <a:solidFill>
                  <a:srgbClr val="D9730D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TON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014220"/>
            <a:ext cx="7680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108960"/>
            <a:ext cx="76809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C7643C35-DD62-0A62-9E77-D8C4446D1F75}"/>
              </a:ext>
            </a:extLst>
          </p:cNvPr>
          <p:cNvSpPr txBox="1"/>
          <p:nvPr/>
        </p:nvSpPr>
        <p:spPr>
          <a:xfrm>
            <a:off x="731520" y="2796540"/>
            <a:ext cx="7680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Sowjetunion hat soeben einen Satelliten ins All geschossen. Er fliegt über die USA hinweg.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F9CFD-5767-7985-E277-F949DFCBC10A}"/>
              </a:ext>
            </a:extLst>
          </p:cNvPr>
          <p:cNvSpPr>
            <a:spLocks noGrp="1"/>
          </p:cNvSpPr>
          <p:nvPr>
            <p:ph type="title" idx="101"/>
          </p:nvPr>
        </p:nvSpPr>
        <p:spPr>
          <a:xfrm rot="5400000">
            <a:off x="4978400" y="2377593"/>
            <a:ext cx="6766560" cy="731520"/>
          </a:xfrm>
        </p:spPr>
        <p:txBody>
          <a:bodyPr/>
          <a:lstStyle/>
          <a:p>
            <a:r>
              <a:rPr lang="de-DE" dirty="0">
                <a:hlinkClick r:id="rId3"/>
              </a:rPr>
              <a:t>Zeitungsartikel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54C2AB-1E77-E741-4DD3-87112797A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6981" y="1"/>
            <a:ext cx="767410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27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484F2-4A5E-17BA-CF87-1C2169C11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593E29CB-E73D-DB47-9F38-CD20C276C854}"/>
              </a:ext>
            </a:extLst>
          </p:cNvPr>
          <p:cNvSpPr txBox="1"/>
          <p:nvPr/>
        </p:nvSpPr>
        <p:spPr>
          <a:xfrm>
            <a:off x="0" y="1188720"/>
            <a:ext cx="822960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C1DD404-D32F-B6EF-58D8-2B9A0EFFE691}"/>
              </a:ext>
            </a:extLst>
          </p:cNvPr>
          <p:cNvSpPr txBox="1"/>
          <p:nvPr/>
        </p:nvSpPr>
        <p:spPr>
          <a:xfrm>
            <a:off x="629920" y="822960"/>
            <a:ext cx="8056880" cy="2854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sollte ein kleiner Satellit eine Supermacht wie die USA </a:t>
            </a:r>
            <a:r>
              <a:rPr lang="en-US" sz="2800" b="1" dirty="0" err="1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beunruhigen</a:t>
            </a: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</a:p>
          <a:p>
            <a:pPr marL="0" indent="0">
              <a:buNone/>
            </a:pPr>
            <a:endParaRPr lang="en-US" sz="2800" b="1" dirty="0">
              <a:solidFill>
                <a:srgbClr val="1F4E7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b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</a:t>
            </a:r>
            <a:r>
              <a:rPr lang="en-US" sz="2800" b="1" dirty="0" err="1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profitieren</a:t>
            </a: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</a:t>
            </a: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Heute </a:t>
            </a:r>
            <a:r>
              <a:rPr lang="en-US" sz="2800" b="1" dirty="0" err="1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vom</a:t>
            </a: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Satelliten</a:t>
            </a: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</a:t>
            </a: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All?</a:t>
            </a:r>
            <a:endParaRPr lang="en-US" sz="2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0C1373C-BD8D-02F3-97F8-3DDCFC5FD05C}"/>
              </a:ext>
            </a:extLst>
          </p:cNvPr>
          <p:cNvSpPr txBox="1"/>
          <p:nvPr/>
        </p:nvSpPr>
        <p:spPr>
          <a:xfrm>
            <a:off x="457200" y="4114800"/>
            <a:ext cx="8229600" cy="548640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Stundenfrage: Warum wollen Staaten damals wie heute unbedingt ins All?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6326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ED0AD-C1CD-221D-FEFD-BA62400E0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>
            <a:extLst>
              <a:ext uri="{FF2B5EF4-FFF2-40B4-BE49-F238E27FC236}">
                <a16:creationId xmlns:a16="http://schemas.microsoft.com/office/drawing/2014/main" id="{CECB16F8-8B1A-857C-7DDF-6B9190C850BB}"/>
              </a:ext>
            </a:extLst>
          </p:cNvPr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Zeitstrahl: Wie ging es los?</a:t>
            </a:r>
            <a:endParaRPr lang="en-US" sz="28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0307EFF-92B3-8123-BA2D-4FEC8DEE7C27}"/>
              </a:ext>
            </a:extLst>
          </p:cNvPr>
          <p:cNvSpPr/>
          <p:nvPr/>
        </p:nvSpPr>
        <p:spPr>
          <a:xfrm>
            <a:off x="640080" y="2377440"/>
            <a:ext cx="7863840" cy="0"/>
          </a:xfrm>
          <a:prstGeom prst="line">
            <a:avLst/>
          </a:prstGeom>
          <a:noFill/>
          <a:ln w="38100">
            <a:solidFill>
              <a:srgbClr val="1F4E79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A169466-6CD2-E74C-86ED-901695BD5BA7}"/>
              </a:ext>
            </a:extLst>
          </p:cNvPr>
          <p:cNvSpPr/>
          <p:nvPr/>
        </p:nvSpPr>
        <p:spPr>
          <a:xfrm>
            <a:off x="91440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BB9ED8C-388D-C810-56F3-7EF8D0026F8C}"/>
              </a:ext>
            </a:extLst>
          </p:cNvPr>
          <p:cNvSpPr txBox="1"/>
          <p:nvPr/>
        </p:nvSpPr>
        <p:spPr>
          <a:xfrm>
            <a:off x="45720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</a:t>
            </a:r>
            <a:endParaRPr lang="en-US" sz="2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D92150A-9707-44AD-BEDA-102CD3977551}"/>
              </a:ext>
            </a:extLst>
          </p:cNvPr>
          <p:cNvSpPr txBox="1"/>
          <p:nvPr/>
        </p:nvSpPr>
        <p:spPr>
          <a:xfrm>
            <a:off x="27432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Atombombe (Video)</a:t>
            </a:r>
            <a:endParaRPr lang="en-US" sz="1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FE9145D-97F5-EEDF-3F76-2F98409C732A}"/>
              </a:ext>
            </a:extLst>
          </p:cNvPr>
          <p:cNvSpPr/>
          <p:nvPr/>
        </p:nvSpPr>
        <p:spPr>
          <a:xfrm>
            <a:off x="265176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B9422DD-F2D2-8827-3FC7-8C80BEA94929}"/>
              </a:ext>
            </a:extLst>
          </p:cNvPr>
          <p:cNvSpPr txBox="1"/>
          <p:nvPr/>
        </p:nvSpPr>
        <p:spPr>
          <a:xfrm>
            <a:off x="219456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</a:t>
            </a:r>
            <a:endParaRPr lang="en-US" sz="22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7C1CAEE-7F67-920D-511F-0E7A0B6B488F}"/>
              </a:ext>
            </a:extLst>
          </p:cNvPr>
          <p:cNvSpPr txBox="1"/>
          <p:nvPr/>
        </p:nvSpPr>
        <p:spPr>
          <a:xfrm>
            <a:off x="201168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UdSSR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gelang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Atombombe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de-DE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</a:t>
            </a: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bauen</a:t>
            </a:r>
            <a:endParaRPr lang="en-US" sz="16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F325701D-773E-43A8-82D4-F93CF1F458AA}"/>
              </a:ext>
            </a:extLst>
          </p:cNvPr>
          <p:cNvSpPr/>
          <p:nvPr/>
        </p:nvSpPr>
        <p:spPr>
          <a:xfrm>
            <a:off x="4389120" y="2194560"/>
            <a:ext cx="365760" cy="365760"/>
          </a:xfrm>
          <a:prstGeom prst="ellipse">
            <a:avLst/>
          </a:prstGeom>
          <a:solidFill>
            <a:srgbClr val="D9730D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D992D3A-F19B-4EBC-7DE7-2BC17C1C4186}"/>
              </a:ext>
            </a:extLst>
          </p:cNvPr>
          <p:cNvSpPr txBox="1"/>
          <p:nvPr/>
        </p:nvSpPr>
        <p:spPr>
          <a:xfrm>
            <a:off x="393192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</a:t>
            </a:r>
            <a:endParaRPr lang="en-US" sz="22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FB880A8-B916-306E-1186-221F64158EC8}"/>
              </a:ext>
            </a:extLst>
          </p:cNvPr>
          <p:cNvSpPr txBox="1"/>
          <p:nvPr/>
        </p:nvSpPr>
        <p:spPr>
          <a:xfrm>
            <a:off x="3840480" y="2743200"/>
            <a:ext cx="146304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6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”Sputnik”</a:t>
            </a:r>
            <a:endParaRPr lang="en-US" sz="160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ACB3DE86-709E-B65D-6C83-45FA23A8FF44}"/>
              </a:ext>
            </a:extLst>
          </p:cNvPr>
          <p:cNvSpPr/>
          <p:nvPr/>
        </p:nvSpPr>
        <p:spPr>
          <a:xfrm>
            <a:off x="6126480" y="2194560"/>
            <a:ext cx="365760" cy="36576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48BECA2-93A5-B5D1-E529-8810C815AC01}"/>
              </a:ext>
            </a:extLst>
          </p:cNvPr>
          <p:cNvSpPr txBox="1"/>
          <p:nvPr/>
        </p:nvSpPr>
        <p:spPr>
          <a:xfrm>
            <a:off x="566928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</a:t>
            </a:r>
            <a:endParaRPr lang="en-US" sz="22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9BBEABF-A550-9DA1-4843-7EC4789D654A}"/>
              </a:ext>
            </a:extLst>
          </p:cNvPr>
          <p:cNvSpPr txBox="1"/>
          <p:nvPr/>
        </p:nvSpPr>
        <p:spPr>
          <a:xfrm>
            <a:off x="548640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7075DF86-B885-ED0F-3E5C-10C501B4F9C7}"/>
              </a:ext>
            </a:extLst>
          </p:cNvPr>
          <p:cNvSpPr/>
          <p:nvPr/>
        </p:nvSpPr>
        <p:spPr>
          <a:xfrm>
            <a:off x="7863840" y="2194560"/>
            <a:ext cx="365760" cy="36576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9730D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BAA8831-6AED-0C60-B5C2-A6E01D776B6D}"/>
              </a:ext>
            </a:extLst>
          </p:cNvPr>
          <p:cNvSpPr txBox="1"/>
          <p:nvPr/>
        </p:nvSpPr>
        <p:spPr>
          <a:xfrm>
            <a:off x="7406640" y="1645920"/>
            <a:ext cx="12801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</a:t>
            </a:r>
            <a:endParaRPr lang="en-US" sz="22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A863521-E659-8A02-E2A6-2ACF9112BF9B}"/>
              </a:ext>
            </a:extLst>
          </p:cNvPr>
          <p:cNvSpPr txBox="1"/>
          <p:nvPr/>
        </p:nvSpPr>
        <p:spPr>
          <a:xfrm>
            <a:off x="7223760" y="2743200"/>
            <a:ext cx="1645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5AAD1E1C-8AC2-C51F-1A29-058C60C8A413}"/>
              </a:ext>
            </a:extLst>
          </p:cNvPr>
          <p:cNvSpPr txBox="1"/>
          <p:nvPr/>
        </p:nvSpPr>
        <p:spPr>
          <a:xfrm>
            <a:off x="457200" y="411480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Gemeinsam eintragen. 1961 und 1969 trägst du später im Duett selbst ein (A1).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00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läuft das Lerntempoduett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3566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Einzeln arbeiten: Buch S. 176–177, A1–A3 (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Pflicht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Fertig? Grüne Karte hochhalten und 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Partner:in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suchen</a:t>
            </a:r>
            <a:endParaRPr lang="en-US" sz="2000" dirty="0">
              <a:solidFill>
                <a:srgbClr val="222222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Duett: Erklärt euch eure Antworten in 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eigenen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Worten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endParaRPr lang="en-US" sz="2000" dirty="0">
              <a:solidFill>
                <a:srgbClr val="222222"/>
              </a:solidFill>
              <a:latin typeface="Arial" pitchFamily="34" charset="0"/>
              <a:cs typeface="Arial" pitchFamily="34" charset="-12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Lösungsstation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abgleichen und </a:t>
            </a:r>
            <a:r>
              <a:rPr lang="en-US" sz="200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verbessern</a:t>
            </a:r>
            <a:endParaRPr lang="en-US" sz="2000" dirty="0">
              <a:solidFill>
                <a:srgbClr val="222222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endParaRPr lang="en-US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5BB642C-5E84-95E5-113D-56A2CBBC9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20" y="3609975"/>
            <a:ext cx="650240" cy="65024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72375CA-A9AC-2BB3-E705-F6B1704CF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8800" y="2170430"/>
            <a:ext cx="944880" cy="9448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-1660839" y="1329745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Pflicht</a:t>
            </a: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A1–A3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11801" y="2198884"/>
            <a:ext cx="8229600" cy="1676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0" indent="0">
              <a:spcAft>
                <a:spcPts val="1400"/>
              </a:spcAft>
              <a:buNone/>
            </a:pPr>
            <a:r>
              <a:rPr lang="en-US" sz="2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A1 Zeitstrahl: 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Trage 1945, 1949, 1957, 1961, 1969 ein: Was? Wer?</a:t>
            </a:r>
            <a:endParaRPr lang="en-US" sz="20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2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A2 Abschreckung: 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setzte keine Supermacht Atomwaffen ein?</a:t>
            </a:r>
            <a:endParaRPr lang="en-US" sz="20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20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A3 Wettlauf im All: </a:t>
            </a:r>
            <a:r>
              <a:rPr lang="en-US" sz="20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Nenne zwei Gründe für die hohen Kosten. Was haben Raketen mit Atomwaffen zu tun?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Hilfe: Wortspeicher auf dem Arbeitsblatt · Texte T1–T3, Bilder Q1 und Q4</a:t>
            </a:r>
            <a:endParaRPr lang="en-US" sz="1600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30F3B4D-96F1-1F2B-DD88-1D3962878A52}"/>
              </a:ext>
            </a:extLst>
          </p:cNvPr>
          <p:cNvGrpSpPr/>
          <p:nvPr/>
        </p:nvGrpSpPr>
        <p:grpSpPr>
          <a:xfrm>
            <a:off x="365760" y="280130"/>
            <a:ext cx="2912689" cy="860600"/>
            <a:chOff x="2719628" y="978426"/>
            <a:chExt cx="3059582" cy="929993"/>
          </a:xfrm>
        </p:grpSpPr>
        <p:sp>
          <p:nvSpPr>
            <p:cNvPr id="11" name="Abgerundetes Rechteck 10">
              <a:extLst>
                <a:ext uri="{FF2B5EF4-FFF2-40B4-BE49-F238E27FC236}">
                  <a16:creationId xmlns:a16="http://schemas.microsoft.com/office/drawing/2014/main" id="{164A58EE-E237-19FD-5B2E-38FFC0CE863D}"/>
                </a:ext>
              </a:extLst>
            </p:cNvPr>
            <p:cNvSpPr/>
            <p:nvPr/>
          </p:nvSpPr>
          <p:spPr>
            <a:xfrm>
              <a:off x="2719628" y="978426"/>
              <a:ext cx="3059582" cy="92999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Abgerundetes Rechteck 4">
              <a:extLst>
                <a:ext uri="{FF2B5EF4-FFF2-40B4-BE49-F238E27FC236}">
                  <a16:creationId xmlns:a16="http://schemas.microsoft.com/office/drawing/2014/main" id="{FA8D5867-F2D5-B96D-2F0A-AE192CF54965}"/>
                </a:ext>
              </a:extLst>
            </p:cNvPr>
            <p:cNvSpPr txBox="1"/>
            <p:nvPr/>
          </p:nvSpPr>
          <p:spPr>
            <a:xfrm>
              <a:off x="2765027" y="1023825"/>
              <a:ext cx="2968784" cy="8391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64770" rIns="129540" bIns="6477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kern="1200" dirty="0" err="1"/>
                <a:t>Einzehlarbeit</a:t>
              </a:r>
              <a:endParaRPr lang="de-DE" sz="3400" kern="1200" dirty="0"/>
            </a:p>
          </p:txBody>
        </p:sp>
      </p:grpSp>
      <p:sp>
        <p:nvSpPr>
          <p:cNvPr id="13" name="Pfeil nach rechts 12">
            <a:extLst>
              <a:ext uri="{FF2B5EF4-FFF2-40B4-BE49-F238E27FC236}">
                <a16:creationId xmlns:a16="http://schemas.microsoft.com/office/drawing/2014/main" id="{63F97695-4766-1DF2-4398-D3755217CDBA}"/>
              </a:ext>
            </a:extLst>
          </p:cNvPr>
          <p:cNvSpPr/>
          <p:nvPr/>
        </p:nvSpPr>
        <p:spPr>
          <a:xfrm>
            <a:off x="3365130" y="287751"/>
            <a:ext cx="599440" cy="72289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E3D6DDF-0926-E4CF-BDD1-99FC33AC9239}"/>
              </a:ext>
            </a:extLst>
          </p:cNvPr>
          <p:cNvGrpSpPr/>
          <p:nvPr/>
        </p:nvGrpSpPr>
        <p:grpSpPr>
          <a:xfrm>
            <a:off x="4051251" y="287751"/>
            <a:ext cx="2956560" cy="896756"/>
            <a:chOff x="2719628" y="1954919"/>
            <a:chExt cx="3059582" cy="929993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69303EFE-122B-3302-6BB7-55481D0FCAFC}"/>
                </a:ext>
              </a:extLst>
            </p:cNvPr>
            <p:cNvSpPr/>
            <p:nvPr/>
          </p:nvSpPr>
          <p:spPr>
            <a:xfrm>
              <a:off x="2719628" y="1954919"/>
              <a:ext cx="3059582" cy="92999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Abgerundetes Rechteck 4">
              <a:extLst>
                <a:ext uri="{FF2B5EF4-FFF2-40B4-BE49-F238E27FC236}">
                  <a16:creationId xmlns:a16="http://schemas.microsoft.com/office/drawing/2014/main" id="{89C53750-2BF6-174A-341A-051042B3E08C}"/>
                </a:ext>
              </a:extLst>
            </p:cNvPr>
            <p:cNvSpPr txBox="1"/>
            <p:nvPr/>
          </p:nvSpPr>
          <p:spPr>
            <a:xfrm>
              <a:off x="2765027" y="2000318"/>
              <a:ext cx="2968784" cy="8391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64770" rIns="129540" bIns="6477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kern="1200" dirty="0" err="1"/>
                <a:t>Partnerarbeit</a:t>
              </a:r>
              <a:endParaRPr lang="de-DE" sz="3400" kern="1200" dirty="0"/>
            </a:p>
          </p:txBody>
        </p:sp>
      </p:grpSp>
      <p:sp>
        <p:nvSpPr>
          <p:cNvPr id="17" name="Pfeil nach rechts 16">
            <a:extLst>
              <a:ext uri="{FF2B5EF4-FFF2-40B4-BE49-F238E27FC236}">
                <a16:creationId xmlns:a16="http://schemas.microsoft.com/office/drawing/2014/main" id="{B99D15A5-FEAF-9961-260A-B4F617EE7936}"/>
              </a:ext>
            </a:extLst>
          </p:cNvPr>
          <p:cNvSpPr/>
          <p:nvPr/>
        </p:nvSpPr>
        <p:spPr>
          <a:xfrm>
            <a:off x="7094492" y="331527"/>
            <a:ext cx="599440" cy="72289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8615E01F-CC12-DE2F-7AC2-01EF1F43E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239" y="234763"/>
            <a:ext cx="997627" cy="9976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Wahl: A4, Z und Reserve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651760" cy="3108960"/>
          </a:xfrm>
          <a:prstGeom prst="rect">
            <a:avLst/>
          </a:prstGeom>
          <a:solidFill>
            <a:srgbClr val="EEF3F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88720"/>
            <a:ext cx="2651760" cy="50292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88720"/>
            <a:ext cx="26517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A4 Atommächte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828800"/>
            <a:ext cx="23774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Tabelle D1 ansehen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Welches Land fehlt?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nutzen Russland und Nordkorea Atomwaffen heute?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246120" y="1188720"/>
            <a:ext cx="2651760" cy="3108960"/>
          </a:xfrm>
          <a:prstGeom prst="rect">
            <a:avLst/>
          </a:prstGeom>
          <a:solidFill>
            <a:srgbClr val="EEF3F9"/>
          </a:solidFill>
          <a:ln w="19050">
            <a:solidFill>
              <a:srgbClr val="2E7D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46120" y="1188720"/>
            <a:ext cx="2651760" cy="502920"/>
          </a:xfrm>
          <a:prstGeom prst="rect">
            <a:avLst/>
          </a:prstGeom>
          <a:solidFill>
            <a:srgbClr val="2E7D4F"/>
          </a:solidFill>
          <a:ln w="12700">
            <a:solidFill>
              <a:srgbClr val="2E7D4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246120" y="1188720"/>
            <a:ext cx="26517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Heute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383280" y="1828800"/>
            <a:ext cx="23774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will heute zu Mond und Mars?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Warum? Sammle Vermutungen und Beispiele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035040" y="1188720"/>
            <a:ext cx="2651760" cy="3108960"/>
          </a:xfrm>
          <a:prstGeom prst="rect">
            <a:avLst/>
          </a:prstGeom>
          <a:solidFill>
            <a:srgbClr val="EEF3F9"/>
          </a:solidFill>
          <a:ln w="19050">
            <a:solidFill>
              <a:srgbClr val="D9730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35040" y="1188720"/>
            <a:ext cx="2651760" cy="502920"/>
          </a:xfrm>
          <a:prstGeom prst="rect">
            <a:avLst/>
          </a:prstGeom>
          <a:solidFill>
            <a:srgbClr val="D9730D"/>
          </a:solidFill>
          <a:ln w="12700">
            <a:solidFill>
              <a:srgbClr val="D9730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35040" y="1188720"/>
            <a:ext cx="26517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Reserve: Lego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172200" y="1828800"/>
            <a:ext cx="23774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Zwei Raketen bauen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 mit Atomwaffe, eine mit Satellit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ist gleich?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495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Sicherung: damals wie heute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3931920" cy="2286000"/>
          </a:xfrm>
          <a:prstGeom prst="rect">
            <a:avLst/>
          </a:prstGeom>
          <a:solidFill>
            <a:srgbClr val="EEF3F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143000"/>
            <a:ext cx="3931920" cy="50292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43000"/>
            <a:ext cx="3931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Damals (Kalter Krieg)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783080"/>
            <a:ext cx="365760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 gegen UdSSR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Sputnik, 1961 Gagarin, 1969 Mond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Ziele: Prestige, Militär, Überlegenheit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54880" y="1143000"/>
            <a:ext cx="3931920" cy="2286000"/>
          </a:xfrm>
          <a:prstGeom prst="rect">
            <a:avLst/>
          </a:prstGeom>
          <a:solidFill>
            <a:srgbClr val="EEF3F9"/>
          </a:solidFill>
          <a:ln w="19050">
            <a:solidFill>
              <a:srgbClr val="2E7D4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54880" y="1143000"/>
            <a:ext cx="3931920" cy="502920"/>
          </a:xfrm>
          <a:prstGeom prst="rect">
            <a:avLst/>
          </a:prstGeom>
          <a:solidFill>
            <a:srgbClr val="2E7D4F"/>
          </a:solidFill>
          <a:ln w="12700">
            <a:solidFill>
              <a:srgbClr val="2E7D4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754880" y="1143000"/>
            <a:ext cx="3931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Heute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1783080"/>
            <a:ext cx="365760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 Staaten und private Firmen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Mond, Mars, Raumstationen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Ziele: Prestige, Satelliten, Rohstoffe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566160"/>
            <a:ext cx="822960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Antwort: Raumfahrt verbindet Prestige, militärische Stärke und wirtschaftliche Vorteile. Früher wie heute.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429768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Impulse: Welches Land fehlt in D1? (Deutschland) · Lego-Raketen: gleiche Rakete, zwei Zwecke</a:t>
            </a:r>
            <a:endParaRPr lang="en-US" sz="1500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F3AD6A01-625B-D64A-6C31-D3708F108B90}"/>
              </a:ext>
            </a:extLst>
          </p:cNvPr>
          <p:cNvGrpSpPr/>
          <p:nvPr/>
        </p:nvGrpSpPr>
        <p:grpSpPr>
          <a:xfrm>
            <a:off x="5730240" y="274320"/>
            <a:ext cx="2519680" cy="645513"/>
            <a:chOff x="2719628" y="2933346"/>
            <a:chExt cx="3059582" cy="929993"/>
          </a:xfrm>
        </p:grpSpPr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DE960F7B-B24F-E2F9-6D4D-7DA3ED59D765}"/>
                </a:ext>
              </a:extLst>
            </p:cNvPr>
            <p:cNvSpPr/>
            <p:nvPr/>
          </p:nvSpPr>
          <p:spPr>
            <a:xfrm>
              <a:off x="2719628" y="2933346"/>
              <a:ext cx="3059582" cy="92999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Abgerundetes Rechteck 4">
              <a:extLst>
                <a:ext uri="{FF2B5EF4-FFF2-40B4-BE49-F238E27FC236}">
                  <a16:creationId xmlns:a16="http://schemas.microsoft.com/office/drawing/2014/main" id="{0F7DCC30-192E-EFE3-CEC4-E88BC18FAEB1}"/>
                </a:ext>
              </a:extLst>
            </p:cNvPr>
            <p:cNvSpPr txBox="1"/>
            <p:nvPr/>
          </p:nvSpPr>
          <p:spPr>
            <a:xfrm>
              <a:off x="2765027" y="2978745"/>
              <a:ext cx="2968784" cy="8391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64770" rIns="129540" bIns="6477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400" kern="1200" dirty="0"/>
                <a:t>Plenum</a:t>
              </a:r>
              <a:endParaRPr lang="de-DE" sz="34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457200" y="27432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Exit-Ticket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786384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Staaten wollen ins All, weil …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468880"/>
            <a:ext cx="786384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Beispiel aus dem Kalten Krieg dafür ist …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schichte">
  <a:themeElements>
    <a:clrScheme name="Geschichte">
      <a:dk1>
        <a:srgbClr val="222222"/>
      </a:dk1>
      <a:lt1>
        <a:srgbClr val="FFFFFF"/>
      </a:lt1>
      <a:dk2>
        <a:srgbClr val="1F4E79"/>
      </a:dk2>
      <a:lt2>
        <a:srgbClr val="EEF3F9"/>
      </a:lt2>
      <a:accent1>
        <a:srgbClr val="1F4E79"/>
      </a:accent1>
      <a:accent2>
        <a:srgbClr val="D9730D"/>
      </a:accent2>
      <a:accent3>
        <a:srgbClr val="2E7D4F"/>
      </a:accent3>
      <a:accent4>
        <a:srgbClr val="B03A2E"/>
      </a:accent4>
      <a:accent5>
        <a:srgbClr val="5B7FA6"/>
      </a:accent5>
      <a:accent6>
        <a:srgbClr val="888888"/>
      </a:accent6>
      <a:hlink>
        <a:srgbClr val="1F4E79"/>
      </a:hlink>
      <a:folHlink>
        <a:srgbClr val="5B7FA6"/>
      </a:folHlink>
    </a:clrScheme>
    <a:fontScheme name="Geschicht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</Words>
  <Application>Microsoft Macintosh PowerPoint</Application>
  <PresentationFormat>Bildschirmpräsentation (16:9)</PresentationFormat>
  <Paragraphs>120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9" baseType="lpstr">
      <vt:lpstr>Arial</vt:lpstr>
      <vt:lpstr>Geschichte</vt:lpstr>
      <vt:lpstr>PowerPoint-Präsentation</vt:lpstr>
      <vt:lpstr>Plan</vt:lpstr>
      <vt:lpstr>Kahoot </vt:lpstr>
      <vt:lpstr>Der Kalte Krieg – was heißt das?</vt:lpstr>
      <vt:lpstr>Wer sind die Supermächte?</vt:lpstr>
      <vt:lpstr>Zeitstrahl: Wie ging es los?</vt:lpstr>
      <vt:lpstr>PowerPoint-Präsentation</vt:lpstr>
      <vt:lpstr>Zeitstrahl: Wie ging es los?</vt:lpstr>
      <vt:lpstr>4. Oktober 1957: Eilmeldung</vt:lpstr>
      <vt:lpstr>Zeitungsartikel</vt:lpstr>
      <vt:lpstr>PowerPoint-Präsentation</vt:lpstr>
      <vt:lpstr>Zeitstrahl: Wie ging es los?</vt:lpstr>
      <vt:lpstr>So läuft das Lerntempoduett</vt:lpstr>
      <vt:lpstr>Pflicht: A1–A3</vt:lpstr>
      <vt:lpstr>Wahl: A4, Z und Reserve</vt:lpstr>
      <vt:lpstr>Sicherung: damals wie heute</vt:lpstr>
      <vt:lpstr>Exit-Ticket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Vadym Yatsunyk</cp:lastModifiedBy>
  <cp:revision>21</cp:revision>
  <cp:lastPrinted>2026-10-08T16:50:12Z</cp:lastPrinted>
  <dcterms:created xsi:type="dcterms:W3CDTF">2026-10-06T11:48:34Z</dcterms:created>
  <dcterms:modified xsi:type="dcterms:W3CDTF">2026-10-08T20:25:21Z</dcterms:modified>
</cp:coreProperties>
</file>