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3" r:id="rId4"/>
    <p:sldId id="264" r:id="rId5"/>
    <p:sldId id="258" r:id="rId6"/>
    <p:sldId id="259" r:id="rId7"/>
    <p:sldId id="261" r:id="rId8"/>
    <p:sldId id="265" r:id="rId9"/>
    <p:sldId id="262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4" d="100"/>
          <a:sy n="124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7097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Begrüßung, Stundenablauf an der Tafel zeigen.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Schüler raten lassen. Auflösung: Alles kommt aus dem Lateinischen. Juli nach Julius Caesar, August nach Kaiser Augustus.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Vermutungen sammeln, kurz an der Tafel festhalten.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Buch S. 113, Bild D1 zeigen. Unterschied Sage und Wirklichkeit klären.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Vorher: Zeitraffer der Karte zweimal zeigen. Danach AB 2 in Einzelarbeit.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Problemfrage beantworten lassen, Vermutungen vom Anfang vergleichen. Ampel oder Daumen.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6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566400" cy="50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600" dirty="0">
                <a:solidFill>
                  <a:srgbClr val="2B1D1A"/>
                </a:solidFill>
                <a:latin typeface="Lexend" pitchFamily="34" charset="0"/>
                <a:ea typeface="Lexend" pitchFamily="34" charset="-122"/>
                <a:cs typeface="Lexend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619250"/>
            <a:ext cx="10566400" cy="4425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2B1D1A"/>
                </a:solidFill>
                <a:latin typeface="Lexend" pitchFamily="34" charset="0"/>
                <a:ea typeface="Lexend" pitchFamily="34" charset="-122"/>
                <a:cs typeface="Lexend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566400" cy="50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600" dirty="0">
                <a:solidFill>
                  <a:srgbClr val="2B1D1A"/>
                </a:solidFill>
                <a:latin typeface="Lexend" pitchFamily="34" charset="0"/>
                <a:ea typeface="Lexend" pitchFamily="34" charset="-122"/>
                <a:cs typeface="Lexend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619250"/>
            <a:ext cx="10566400" cy="4425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2B1D1A"/>
                </a:solidFill>
                <a:latin typeface="Lexend" pitchFamily="34" charset="0"/>
                <a:ea typeface="Lexend" pitchFamily="34" charset="-122"/>
                <a:cs typeface="Lexend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segu-geschichte.de/rom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X57j4JW8cAo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B1D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2047875"/>
            <a:ext cx="1270000" cy="88900"/>
          </a:xfrm>
          <a:prstGeom prst="rect">
            <a:avLst/>
          </a:prstGeom>
          <a:solidFill>
            <a:srgbClr val="C9972B"/>
          </a:solidFill>
          <a:ln/>
        </p:spPr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2390775"/>
            <a:ext cx="10883392" cy="1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7040"/>
              </a:lnSpc>
              <a:buNone/>
            </a:pPr>
            <a:r>
              <a:rPr lang="en-US" sz="6400" b="1" i="0" dirty="0">
                <a:solidFill>
                  <a:srgbClr val="F6EFE4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Rom – vom Dorf zum Imperium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812800" y="4422775"/>
            <a:ext cx="10883392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E3C27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Geschichte · Klasse 6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7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2B1D1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Was haben diese Wörter gemeinsam?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12800" y="2816225"/>
            <a:ext cx="2489200" cy="1136650"/>
          </a:xfrm>
          <a:prstGeom prst="roundRect">
            <a:avLst>
              <a:gd name="adj" fmla="val 11173"/>
            </a:avLst>
          </a:prstGeom>
          <a:solidFill>
            <a:srgbClr val="2B1D1A"/>
          </a:solidFill>
          <a:ln/>
        </p:spPr>
        <p:txBody>
          <a:bodyPr wrap="square" lIns="166003" tIns="318403" rIns="103519" bIns="293003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800" dirty="0">
                <a:solidFill>
                  <a:srgbClr val="F6EFE4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Fenster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3505200" y="2816225"/>
            <a:ext cx="2489200" cy="1136650"/>
          </a:xfrm>
          <a:prstGeom prst="roundRect">
            <a:avLst>
              <a:gd name="adj" fmla="val 11173"/>
            </a:avLst>
          </a:prstGeom>
          <a:solidFill>
            <a:srgbClr val="2B1D1A"/>
          </a:solidFill>
          <a:ln/>
        </p:spPr>
        <p:txBody>
          <a:bodyPr wrap="square" lIns="166003" tIns="318403" rIns="103519" bIns="293003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800" dirty="0">
                <a:solidFill>
                  <a:srgbClr val="F6EFE4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Mauer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197600" y="2816225"/>
            <a:ext cx="2489200" cy="1136650"/>
          </a:xfrm>
          <a:prstGeom prst="roundRect">
            <a:avLst>
              <a:gd name="adj" fmla="val 11173"/>
            </a:avLst>
          </a:prstGeom>
          <a:solidFill>
            <a:srgbClr val="2B1D1A"/>
          </a:solidFill>
          <a:ln/>
        </p:spPr>
        <p:txBody>
          <a:bodyPr wrap="square" lIns="166003" tIns="318403" rIns="103519" bIns="293003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800" dirty="0">
                <a:solidFill>
                  <a:srgbClr val="F6EFE4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Straße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8890000" y="2816225"/>
            <a:ext cx="2489200" cy="1136650"/>
          </a:xfrm>
          <a:prstGeom prst="roundRect">
            <a:avLst>
              <a:gd name="adj" fmla="val 11173"/>
            </a:avLst>
          </a:prstGeom>
          <a:solidFill>
            <a:srgbClr val="2B1D1A"/>
          </a:solidFill>
          <a:ln/>
        </p:spPr>
        <p:txBody>
          <a:bodyPr wrap="square" lIns="166003" tIns="318403" rIns="103519" bIns="293003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800" dirty="0">
                <a:solidFill>
                  <a:srgbClr val="F6EFE4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Ziegel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812800" y="5454650"/>
            <a:ext cx="10883392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2B1D1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Und wer hat im </a:t>
            </a:r>
            <a:r>
              <a:rPr lang="en-US" sz="2200" b="1" dirty="0">
                <a:solidFill>
                  <a:srgbClr val="B339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Juli</a:t>
            </a:r>
            <a:r>
              <a:rPr lang="en-US" sz="2200" dirty="0">
                <a:solidFill>
                  <a:srgbClr val="2B1D1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 oder </a:t>
            </a:r>
            <a:r>
              <a:rPr lang="en-US" sz="2200" b="1" dirty="0">
                <a:solidFill>
                  <a:srgbClr val="B339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August</a:t>
            </a:r>
            <a:r>
              <a:rPr lang="en-US" sz="2200" dirty="0">
                <a:solidFill>
                  <a:srgbClr val="2B1D1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 Geburtstag?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4941CC-C007-F95F-EE0F-C6C1D3C53B56}"/>
              </a:ext>
            </a:extLst>
          </p:cNvPr>
          <p:cNvSpPr>
            <a:spLocks noGrp="1"/>
          </p:cNvSpPr>
          <p:nvPr>
            <p:ph type="body" idx="101"/>
          </p:nvPr>
        </p:nvSpPr>
        <p:spPr>
          <a:xfrm>
            <a:off x="8816368" y="879511"/>
            <a:ext cx="10566400" cy="456130"/>
          </a:xfrm>
        </p:spPr>
        <p:txBody>
          <a:bodyPr/>
          <a:lstStyle/>
          <a:p>
            <a:r>
              <a:rPr lang="de-DE" dirty="0">
                <a:hlinkClick r:id="rId2"/>
              </a:rPr>
              <a:t>https://segu-geschichte.de/rom/</a:t>
            </a:r>
            <a:endParaRPr lang="de-DE" dirty="0"/>
          </a:p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EF0441B-5683-F7F6-34C5-11F6D4B6E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383712" cy="682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66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1828F9-258A-FDF3-014E-5EE2C8BC1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Video Rom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8DA2A5E-0DD2-0FF6-1973-3C6951A620B7}"/>
              </a:ext>
            </a:extLst>
          </p:cNvPr>
          <p:cNvSpPr>
            <a:spLocks noGrp="1"/>
          </p:cNvSpPr>
          <p:nvPr>
            <p:ph type="body" idx="101"/>
          </p:nvPr>
        </p:nvSpPr>
        <p:spPr/>
        <p:txBody>
          <a:bodyPr/>
          <a:lstStyle/>
          <a:p>
            <a:r>
              <a:rPr lang="de-DE" dirty="0">
                <a:hlinkClick r:id="rId2"/>
              </a:rPr>
              <a:t>https://www.youtube.com/watch?v=X57j4JW8cAo</a:t>
            </a:r>
            <a:endParaRPr lang="de-DE" dirty="0"/>
          </a:p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6F9A933-198B-FCD9-8246-F508A2F9F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0876" y="2000250"/>
            <a:ext cx="4493874" cy="449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973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B339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2241550"/>
            <a:ext cx="10883392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160"/>
              </a:lnSpc>
              <a:buNone/>
            </a:pPr>
            <a:r>
              <a:rPr lang="en-US" sz="5600" b="1" i="0" dirty="0">
                <a:solidFill>
                  <a:srgbClr val="F6EFE4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Wie wird aus einem Dorf ein Weltreich?</a:t>
            </a:r>
            <a:endParaRPr lang="en-US" sz="5600" dirty="0"/>
          </a:p>
        </p:txBody>
      </p:sp>
      <p:sp>
        <p:nvSpPr>
          <p:cNvPr id="3" name="Text 1"/>
          <p:cNvSpPr/>
          <p:nvPr/>
        </p:nvSpPr>
        <p:spPr>
          <a:xfrm>
            <a:off x="812800" y="415925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600" dirty="0">
                <a:solidFill>
                  <a:srgbClr val="F6EFE4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Und: Warum lernen wir über die Römer?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7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2B1D1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Rom um 800 v. Chr.: Warum genau hier?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9150" y="4051300"/>
            <a:ext cx="3373934" cy="1784350"/>
          </a:xfrm>
          <a:prstGeom prst="roundRect">
            <a:avLst>
              <a:gd name="adj" fmla="val 6762"/>
            </a:avLst>
          </a:prstGeom>
          <a:solidFill>
            <a:srgbClr val="FFFFFF"/>
          </a:solidFill>
          <a:ln w="12700">
            <a:solidFill>
              <a:srgbClr val="E3D5B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30300" y="4362450"/>
            <a:ext cx="2834183" cy="450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800" b="1" dirty="0">
                <a:solidFill>
                  <a:srgbClr val="B339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Fluss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130300" y="4889500"/>
            <a:ext cx="2834183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2B1D1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Wasser und fruchtbares Land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408984" y="4051300"/>
            <a:ext cx="3373934" cy="1784350"/>
          </a:xfrm>
          <a:prstGeom prst="roundRect">
            <a:avLst>
              <a:gd name="adj" fmla="val 6762"/>
            </a:avLst>
          </a:prstGeom>
          <a:solidFill>
            <a:srgbClr val="FFFFFF"/>
          </a:solidFill>
          <a:ln w="12700">
            <a:solidFill>
              <a:srgbClr val="E3D5B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720134" y="4362450"/>
            <a:ext cx="2834183" cy="450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800" b="1" dirty="0">
                <a:solidFill>
                  <a:srgbClr val="B339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Furt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4720134" y="4889500"/>
            <a:ext cx="2834183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2B1D1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Händler kommen mit Wagen durch den Fluss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7998817" y="4051300"/>
            <a:ext cx="3373934" cy="1784350"/>
          </a:xfrm>
          <a:prstGeom prst="roundRect">
            <a:avLst>
              <a:gd name="adj" fmla="val 6762"/>
            </a:avLst>
          </a:prstGeom>
          <a:solidFill>
            <a:srgbClr val="FFFFFF"/>
          </a:solidFill>
          <a:ln w="12700">
            <a:solidFill>
              <a:srgbClr val="E3D5B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309967" y="4362450"/>
            <a:ext cx="2834183" cy="450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800" b="1" dirty="0">
                <a:solidFill>
                  <a:srgbClr val="B339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Hügel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8309967" y="4889500"/>
            <a:ext cx="2834183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2B1D1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Schutz vor Hochwasser und Feinden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12800" y="6203950"/>
            <a:ext cx="7970758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6B5A52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Sage: Romulus und Remus, 753 v. Chr. Gefunden wurden aber wirklich Hütten.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7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2B1D1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Dein Auftrag: Rom wächst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22908" y="2317750"/>
            <a:ext cx="10965664" cy="185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3892" indent="-343892" algn="l">
              <a:lnSpc>
                <a:spcPts val="3600"/>
              </a:lnSpc>
              <a:buSzPct val="100000"/>
              <a:buFontTx/>
              <a:buAutoNum type="arabicPeriod"/>
            </a:pPr>
            <a:r>
              <a:rPr lang="en-US" sz="2400" dirty="0">
                <a:solidFill>
                  <a:srgbClr val="2B1D1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Reich </a:t>
            </a:r>
            <a:r>
              <a:rPr lang="en-US" sz="2400" b="1" dirty="0">
                <a:solidFill>
                  <a:srgbClr val="B339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rot</a:t>
            </a:r>
            <a:r>
              <a:rPr lang="en-US" sz="2400" dirty="0">
                <a:solidFill>
                  <a:srgbClr val="2B1D1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 ausmalen</a:t>
            </a:r>
            <a:endParaRPr lang="en-US" sz="2400" dirty="0"/>
          </a:p>
          <a:p>
            <a:pPr marL="343892" indent="-343892" algn="l">
              <a:lnSpc>
                <a:spcPts val="3600"/>
              </a:lnSpc>
              <a:buSzPct val="100000"/>
              <a:buFontTx/>
              <a:buAutoNum type="arabicPeriod"/>
            </a:pPr>
            <a:r>
              <a:rPr lang="en-US" sz="2400" dirty="0">
                <a:solidFill>
                  <a:srgbClr val="2B1D1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Grenze nachzeichnen</a:t>
            </a:r>
            <a:endParaRPr lang="en-US" sz="2400" dirty="0"/>
          </a:p>
          <a:p>
            <a:pPr marL="343892" indent="-343892" algn="l">
              <a:lnSpc>
                <a:spcPts val="3600"/>
              </a:lnSpc>
              <a:buSzPct val="100000"/>
              <a:buFontTx/>
              <a:buAutoNum type="arabicPeriod"/>
            </a:pPr>
            <a:r>
              <a:rPr lang="en-US" sz="2400" dirty="0">
                <a:solidFill>
                  <a:srgbClr val="2B1D1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Mittelmeer </a:t>
            </a:r>
            <a:r>
              <a:rPr lang="en-US" sz="2400" b="1" dirty="0">
                <a:solidFill>
                  <a:srgbClr val="2A6F9E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blau</a:t>
            </a:r>
            <a:r>
              <a:rPr lang="en-US" sz="2400" dirty="0">
                <a:solidFill>
                  <a:srgbClr val="2B1D1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 ausmalen</a:t>
            </a:r>
            <a:endParaRPr lang="en-US" sz="2400" dirty="0"/>
          </a:p>
          <a:p>
            <a:pPr marL="343892" indent="-343892" algn="l">
              <a:lnSpc>
                <a:spcPts val="3600"/>
              </a:lnSpc>
              <a:buSzPct val="100000"/>
              <a:buFontTx/>
              <a:buAutoNum type="arabicPeriod"/>
            </a:pPr>
            <a:r>
              <a:rPr lang="en-US" sz="2400" dirty="0">
                <a:solidFill>
                  <a:srgbClr val="2B1D1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Länder aus der Liste eintragen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812800" y="5149850"/>
            <a:ext cx="10566400" cy="895350"/>
          </a:xfrm>
          <a:prstGeom prst="roundRect">
            <a:avLst>
              <a:gd name="adj" fmla="val 14184"/>
            </a:avLst>
          </a:prstGeom>
          <a:solidFill>
            <a:srgbClr val="B3392B"/>
          </a:solidFill>
          <a:ln/>
        </p:spPr>
      </p:sp>
      <p:sp>
        <p:nvSpPr>
          <p:cNvPr id="5" name="Text 3"/>
          <p:cNvSpPr/>
          <p:nvPr/>
        </p:nvSpPr>
        <p:spPr>
          <a:xfrm>
            <a:off x="1168400" y="5403850"/>
            <a:ext cx="10150856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F6EFE4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Ergebnis: Welche Länder? Welches Jahr?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C6E37E-5D6D-1F10-6A63-D1FBA2220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7AF6021-6E38-FF86-169A-9629D83713F7}"/>
              </a:ext>
            </a:extLst>
          </p:cNvPr>
          <p:cNvSpPr>
            <a:spLocks noGrp="1"/>
          </p:cNvSpPr>
          <p:nvPr>
            <p:ph type="body" idx="10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3EE567B-E3EB-D4A7-D0B7-07C7A81A3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61" y="10046"/>
            <a:ext cx="11229677" cy="672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8387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B1D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7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F6EFE4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Die Römer heute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2800" y="2755900"/>
            <a:ext cx="3386634" cy="1390650"/>
          </a:xfrm>
          <a:prstGeom prst="roundRect">
            <a:avLst>
              <a:gd name="adj" fmla="val 9132"/>
            </a:avLst>
          </a:prstGeom>
          <a:solidFill>
            <a:srgbClr val="43322D"/>
          </a:solidFill>
          <a:ln/>
        </p:spPr>
      </p:sp>
      <p:sp>
        <p:nvSpPr>
          <p:cNvPr id="4" name="Text 2"/>
          <p:cNvSpPr/>
          <p:nvPr/>
        </p:nvSpPr>
        <p:spPr>
          <a:xfrm>
            <a:off x="1117600" y="3060700"/>
            <a:ext cx="2860345" cy="387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E3C27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Wörter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117600" y="3524250"/>
            <a:ext cx="286034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F6EFE4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Fenster, Mauer, Straße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402634" y="2755900"/>
            <a:ext cx="3386634" cy="1390650"/>
          </a:xfrm>
          <a:prstGeom prst="roundRect">
            <a:avLst>
              <a:gd name="adj" fmla="val 9132"/>
            </a:avLst>
          </a:prstGeom>
          <a:solidFill>
            <a:srgbClr val="43322D"/>
          </a:solidFill>
          <a:ln/>
        </p:spPr>
      </p:sp>
      <p:sp>
        <p:nvSpPr>
          <p:cNvPr id="7" name="Text 5"/>
          <p:cNvSpPr/>
          <p:nvPr/>
        </p:nvSpPr>
        <p:spPr>
          <a:xfrm>
            <a:off x="4707434" y="3060700"/>
            <a:ext cx="2860345" cy="387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E3C27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Städte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4707434" y="3524250"/>
            <a:ext cx="286034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F6EFE4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Köln und Trier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7992467" y="2755900"/>
            <a:ext cx="3386634" cy="1390650"/>
          </a:xfrm>
          <a:prstGeom prst="roundRect">
            <a:avLst>
              <a:gd name="adj" fmla="val 9132"/>
            </a:avLst>
          </a:prstGeom>
          <a:solidFill>
            <a:srgbClr val="43322D"/>
          </a:solidFill>
          <a:ln/>
        </p:spPr>
      </p:sp>
      <p:sp>
        <p:nvSpPr>
          <p:cNvPr id="10" name="Text 8"/>
          <p:cNvSpPr/>
          <p:nvPr/>
        </p:nvSpPr>
        <p:spPr>
          <a:xfrm>
            <a:off x="8297267" y="3060700"/>
            <a:ext cx="2860345" cy="387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E3C27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Kalender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297267" y="3524250"/>
            <a:ext cx="286034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F6EFE4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Juli und August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12800" y="558800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600" dirty="0">
                <a:solidFill>
                  <a:srgbClr val="F6EFE4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Wie wurde aus dem Dorf ein Weltreich?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om – vom Dorf zum Imperium (Klasse 6)">
  <a:themeElements>
    <a:clrScheme name="Rom – vom Dorf zum Imperium (Klasse 6)">
      <a:dk1>
        <a:srgbClr val="2B1D1A"/>
      </a:dk1>
      <a:lt1>
        <a:srgbClr val="F6EFE4"/>
      </a:lt1>
      <a:dk2>
        <a:srgbClr val="5E524D"/>
      </a:dk2>
      <a:lt2>
        <a:srgbClr val="E2DAD0"/>
      </a:lt2>
      <a:accent1>
        <a:srgbClr val="E3C27A"/>
      </a:accent1>
      <a:accent2>
        <a:srgbClr val="B3392B"/>
      </a:accent2>
      <a:accent3>
        <a:srgbClr val="C9972B"/>
      </a:accent3>
      <a:accent4>
        <a:srgbClr val="6B5A52"/>
      </a:accent4>
      <a:accent5>
        <a:srgbClr val="9AA0A6"/>
      </a:accent5>
      <a:accent6>
        <a:srgbClr val="7C716B"/>
      </a:accent6>
      <a:hlink>
        <a:srgbClr val="0563C1"/>
      </a:hlink>
      <a:folHlink>
        <a:srgbClr val="954F72"/>
      </a:folHlink>
    </a:clrScheme>
    <a:fontScheme name="Rom – vom Dorf zum Imperium (Klasse 6)">
      <a:majorFont>
        <a:latin typeface="Lexen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Lexend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</Words>
  <Application>Microsoft Macintosh PowerPoint</Application>
  <PresentationFormat>Breitbild</PresentationFormat>
  <Paragraphs>47</Paragraphs>
  <Slides>9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2" baseType="lpstr">
      <vt:lpstr>Arial</vt:lpstr>
      <vt:lpstr>Lexend</vt:lpstr>
      <vt:lpstr>Rom – vom Dorf zum Imperium (Klasse 6)</vt:lpstr>
      <vt:lpstr>Rom – vom Dorf zum Imperium</vt:lpstr>
      <vt:lpstr>Was haben diese Wörter gemeinsam?</vt:lpstr>
      <vt:lpstr>PowerPoint-Präsentation</vt:lpstr>
      <vt:lpstr>Video Rom</vt:lpstr>
      <vt:lpstr>Wie wird aus einem Dorf ein Weltreich?</vt:lpstr>
      <vt:lpstr>Rom um 800 v. Chr.: Warum genau hier?</vt:lpstr>
      <vt:lpstr>Dein Auftrag: Rom wächst</vt:lpstr>
      <vt:lpstr>PowerPoint-Präsentation</vt:lpstr>
      <vt:lpstr>Die Römer heute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 – vom Dorf zum Imperium (Klasse 6)</dc:title>
  <dc:subject/>
  <dc:creator/>
  <cp:lastModifiedBy>Vadym Yatsunyk</cp:lastModifiedBy>
  <cp:revision>3</cp:revision>
  <dcterms:created xsi:type="dcterms:W3CDTF">2026-10-13T12:02:46Z</dcterms:created>
  <dcterms:modified xsi:type="dcterms:W3CDTF">2026-10-13T16:18:02Z</dcterms:modified>
</cp:coreProperties>
</file>