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577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2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43360"/>
            <a:ext cx="10566400" cy="440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2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43360"/>
            <a:ext cx="10566400" cy="440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7934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8A33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Geschichte · Klasse 5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667000"/>
            <a:ext cx="7194550" cy="14782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20"/>
              </a:lnSpc>
              <a:buNone/>
            </a:pPr>
            <a:r>
              <a:rPr lang="en-US" sz="5200" b="1" i="0" dirty="0">
                <a:solidFill>
                  <a:srgbClr val="FBF3E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Woher wissen wir, was früher war?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812800" y="4323060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FBF3E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Wir werden zu Geschichts-Detektiven.</a:t>
            </a:r>
            <a:endParaRPr lang="en-US" sz="2000" dirty="0"/>
          </a:p>
        </p:txBody>
      </p:sp>
      <p:pic>
        <p:nvPicPr>
          <p:cNvPr id="5" name="Image 0" descr="Lup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36000" y="1905000"/>
            <a:ext cx="26670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Der Fundkarton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1649710"/>
            <a:ext cx="3340100" cy="2684760"/>
          </a:xfrm>
          <a:prstGeom prst="roundRect">
            <a:avLst>
              <a:gd name="adj" fmla="val 5440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4" name="Image 0" descr="Münz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4200" y="1910060"/>
            <a:ext cx="1270000" cy="1270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83611" y="3332460"/>
            <a:ext cx="181117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Was ist das?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201301" y="3789660"/>
            <a:ext cx="257579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Wir schauen genau hin.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425950" y="1649710"/>
            <a:ext cx="3340100" cy="2684760"/>
          </a:xfrm>
          <a:prstGeom prst="roundRect">
            <a:avLst>
              <a:gd name="adj" fmla="val 5440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8" name="Image 1" descr="Tonscherb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61000" y="1910060"/>
            <a:ext cx="1270000" cy="1270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39092" y="3332460"/>
            <a:ext cx="291381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Wer hat es benutzt?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4480922" y="3789660"/>
            <a:ext cx="3230106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Wir überlegen, was es verrät.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8032750" y="1649710"/>
            <a:ext cx="3340100" cy="2684760"/>
          </a:xfrm>
          <a:prstGeom prst="roundRect">
            <a:avLst>
              <a:gd name="adj" fmla="val 5440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12" name="Image 2" descr="Altes Foto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67800" y="1910060"/>
            <a:ext cx="1270000" cy="12700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039100" y="3332460"/>
            <a:ext cx="3327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Woher wissen wir das?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8246552" y="3789660"/>
            <a:ext cx="2912447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Und was wissen wir nicht?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12800" y="464562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Spuren aus der Vergangenheit heißen Quellen.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Vier Arten von Quellen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50" y="1649710"/>
            <a:ext cx="2476500" cy="2842220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4" name="Image 0" descr="Vas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85900" y="1910060"/>
            <a:ext cx="1143000" cy="1143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04662" y="3205460"/>
            <a:ext cx="190547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Gegenstände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50163" y="3662660"/>
            <a:ext cx="2014474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Werkzeug, Münze, Scherben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511550" y="1649710"/>
            <a:ext cx="2476500" cy="2842220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8" name="Image 1" descr="Höhlenmalerei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78300" y="1910060"/>
            <a:ext cx="1143000" cy="1143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13619" y="3205460"/>
            <a:ext cx="87231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Bilder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3644369" y="3662660"/>
            <a:ext cx="221081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Höhlenmalerei, Foto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203950" y="1649710"/>
            <a:ext cx="2476500" cy="2842220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12" name="Image 2" descr="Schriftroll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870700" y="1910060"/>
            <a:ext cx="1143000" cy="11430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96075" y="3205460"/>
            <a:ext cx="1892201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Schriftstücke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6434963" y="3662660"/>
            <a:ext cx="2014474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Brief, Urkunde, Tagebuch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8896350" y="1649710"/>
            <a:ext cx="2476500" cy="2842220"/>
          </a:xfrm>
          <a:prstGeom prst="roundRect">
            <a:avLst>
              <a:gd name="adj" fmla="val 5897"/>
            </a:avLst>
          </a:prstGeom>
          <a:solidFill>
            <a:srgbClr val="FFFFFF"/>
          </a:solidFill>
          <a:ln w="12700">
            <a:solidFill>
              <a:srgbClr val="E6D9BD"/>
            </a:solidFill>
            <a:prstDash val="solid"/>
          </a:ln>
        </p:spPr>
      </p:sp>
      <p:pic>
        <p:nvPicPr>
          <p:cNvPr id="16" name="Image 3" descr="Sprechblase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563100" y="1910060"/>
            <a:ext cx="1143000" cy="11430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230261" y="3205460"/>
            <a:ext cx="180867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Erzählungen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9130308" y="3662660"/>
            <a:ext cx="2008584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Zeitzeugen, Sagen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Wir arbeiten wie Detektive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63290" y="1643360"/>
            <a:ext cx="6582390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03510" indent="-303510" algn="l">
              <a:lnSpc>
                <a:spcPts val="330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Was sehen oder lesen wir?</a:t>
            </a:r>
            <a:endParaRPr lang="en-US" sz="2200" dirty="0"/>
          </a:p>
          <a:p>
            <a:pPr marL="303510" indent="-303510" algn="l">
              <a:lnSpc>
                <a:spcPts val="330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Welche Quellenart ist es?</a:t>
            </a:r>
            <a:endParaRPr lang="en-US" sz="2200" dirty="0"/>
          </a:p>
          <a:p>
            <a:pPr marL="303510" indent="-303510" algn="l">
              <a:lnSpc>
                <a:spcPts val="330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Was verrät sie über früher?</a:t>
            </a:r>
            <a:endParaRPr lang="en-US" sz="2200" dirty="0"/>
          </a:p>
          <a:p>
            <a:pPr marL="303510" indent="-303510" algn="l">
              <a:lnSpc>
                <a:spcPts val="3300"/>
              </a:lnSpc>
              <a:buSzPct val="100000"/>
              <a:buFontTx/>
              <a:buAutoNum type="arabicPeriod"/>
            </a:pPr>
            <a:r>
              <a:rPr lang="en-US" sz="22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Was wissen wir </a:t>
            </a:r>
            <a:r>
              <a:rPr lang="en-US" sz="22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nicht</a:t>
            </a:r>
            <a:r>
              <a:rPr lang="en-US" sz="22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362456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Gruppenarbeit mit dem Detektivbogen</a:t>
            </a:r>
            <a:endParaRPr lang="en-US" sz="1600" dirty="0"/>
          </a:p>
        </p:txBody>
      </p:sp>
      <p:pic>
        <p:nvPicPr>
          <p:cNvPr id="5" name="Image 0" descr="Lup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63000" y="2159000"/>
            <a:ext cx="2413000" cy="2413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BBAB13-9C4E-A5AE-94ED-5748840CC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err="1"/>
              <a:t>Satzanfänge</a:t>
            </a:r>
            <a:r>
              <a:rPr lang="en-US" sz="4800" b="1" dirty="0"/>
              <a:t> für den </a:t>
            </a:r>
            <a:r>
              <a:rPr lang="en-US" sz="4800" b="1" dirty="0" err="1"/>
              <a:t>Detektivbogen</a:t>
            </a:r>
            <a:r>
              <a:rPr lang="en-US" sz="4800" b="1" dirty="0"/>
              <a:t>:</a:t>
            </a:r>
            <a:br>
              <a:rPr lang="de-DE" sz="4800" dirty="0"/>
            </a:br>
            <a:endParaRPr lang="de-DE" sz="48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4C8283-6A4B-0C67-BC52-7B8C8AA14B12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pPr lvl="0"/>
            <a:r>
              <a:rPr lang="en-US" sz="4400" dirty="0"/>
              <a:t>Ich sehe …</a:t>
            </a:r>
            <a:endParaRPr lang="de-DE" sz="4400" dirty="0"/>
          </a:p>
          <a:p>
            <a:pPr lvl="0"/>
            <a:r>
              <a:rPr lang="de-DE" sz="4400" dirty="0"/>
              <a:t>Das ist eine Quelle, weil …</a:t>
            </a:r>
          </a:p>
          <a:p>
            <a:pPr lvl="0"/>
            <a:r>
              <a:rPr lang="en-US" sz="4400" dirty="0"/>
              <a:t>Die Menschen damals haben …</a:t>
            </a:r>
            <a:endParaRPr lang="de-DE" sz="4400" dirty="0"/>
          </a:p>
          <a:p>
            <a:pPr lvl="0"/>
            <a:r>
              <a:rPr lang="en-US" sz="4400" dirty="0"/>
              <a:t>Das wissen wir nicht: …</a:t>
            </a:r>
            <a:endParaRPr lang="de-DE" sz="4400" dirty="0"/>
          </a:p>
          <a:p>
            <a:r>
              <a:rPr lang="en-US" sz="4400" b="1" dirty="0"/>
              <a:t> </a:t>
            </a:r>
            <a:endParaRPr lang="de-DE" sz="4400" b="1" dirty="0"/>
          </a:p>
        </p:txBody>
      </p:sp>
    </p:spTree>
    <p:extLst>
      <p:ext uri="{BB962C8B-B14F-4D97-AF65-F5344CB8AC3E}">
        <p14:creationId xmlns:p14="http://schemas.microsoft.com/office/powerpoint/2010/main" val="94125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BF3E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Stille Post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800" y="1643360"/>
            <a:ext cx="9810750" cy="949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i="1" dirty="0">
                <a:solidFill>
                  <a:srgbClr val="E8A33D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„Vor 2000 Jahren baute ein Römer in unserer Stadt eine Brücke aus Stein.“</a:t>
            </a:r>
            <a:endParaRPr lang="en-US" sz="2600" dirty="0"/>
          </a:p>
        </p:txBody>
      </p:sp>
      <p:pic>
        <p:nvPicPr>
          <p:cNvPr id="4" name="Image 0" descr="Fünf Kinder geben den Satz weiter"/>
          <p:cNvPicPr>
            <a:picLocks noChangeAspect="1"/>
          </p:cNvPicPr>
          <p:nvPr/>
        </p:nvPicPr>
        <p:blipFill>
          <a:blip r:embed="rId3"/>
          <a:srcRect l="-49" r="-49"/>
          <a:stretch/>
        </p:blipFill>
        <p:spPr>
          <a:xfrm>
            <a:off x="812800" y="2872680"/>
            <a:ext cx="6985000" cy="9779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4155380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dirty="0">
                <a:solidFill>
                  <a:srgbClr val="FBF3E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Erzählungen verändern sich. Darum vergleichen Historiker mehrere Quellen.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A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8347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MERKSATZ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821930"/>
            <a:ext cx="981075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4000" b="1" i="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Historiker sind Detektive. Sie untersuchen Quellen, vergleichen sie und prüfen, ob sie stimmen.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Die Zeitkapsel-Frage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800" y="1643360"/>
            <a:ext cx="7194550" cy="817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1F2A44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 100 Jahren will jemand unsere Klasse erforschen. Welche Quellen findet er?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2740620"/>
            <a:ext cx="719455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4A5160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Schulheft · Handyfoto · Stundenplan · Klassenfoto · Erzählungen von uns</a:t>
            </a:r>
            <a:endParaRPr lang="en-US" sz="1800" dirty="0"/>
          </a:p>
        </p:txBody>
      </p:sp>
      <p:pic>
        <p:nvPicPr>
          <p:cNvPr id="5" name="Image 0" descr="Zeitkapsel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63000" y="1905000"/>
            <a:ext cx="2413000" cy="241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oher wissen wir, was früher war?">
  <a:themeElements>
    <a:clrScheme name="Woher wissen wir, was früher war?">
      <a:dk1>
        <a:srgbClr val="1F2A44"/>
      </a:dk1>
      <a:lt1>
        <a:srgbClr val="FBF3E4"/>
      </a:lt1>
      <a:dk2>
        <a:srgbClr val="565C6C"/>
      </a:dk2>
      <a:lt2>
        <a:srgbClr val="E5DFD4"/>
      </a:lt2>
      <a:accent1>
        <a:srgbClr val="E8A33D"/>
      </a:accent1>
      <a:accent2>
        <a:srgbClr val="4A5160"/>
      </a:accent2>
      <a:accent3>
        <a:srgbClr val="9AA0A6"/>
      </a:accent3>
      <a:accent4>
        <a:srgbClr val="777A84"/>
      </a:accent4>
      <a:accent5>
        <a:srgbClr val="98999C"/>
      </a:accent5>
      <a:accent6>
        <a:srgbClr val="B9B7B4"/>
      </a:accent6>
      <a:hlink>
        <a:srgbClr val="0563C1"/>
      </a:hlink>
      <a:folHlink>
        <a:srgbClr val="954F72"/>
      </a:folHlink>
    </a:clrScheme>
    <a:fontScheme name="Woher wissen wir, was früher war?">
      <a:majorFont>
        <a:latin typeface="Nuni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</Words>
  <Application>Microsoft Macintosh PowerPoint</Application>
  <PresentationFormat>Breitbild</PresentationFormat>
  <Paragraphs>47</Paragraphs>
  <Slides>8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Nunito</vt:lpstr>
      <vt:lpstr>Woher wissen wir, was früher war?</vt:lpstr>
      <vt:lpstr>Woher wissen wir, was früher war?</vt:lpstr>
      <vt:lpstr>Der Fundkarton</vt:lpstr>
      <vt:lpstr>Vier Arten von Quellen</vt:lpstr>
      <vt:lpstr>Wir arbeiten wie Detektive</vt:lpstr>
      <vt:lpstr>Satzanfänge für den Detektivbogen: </vt:lpstr>
      <vt:lpstr>Stille Post</vt:lpstr>
      <vt:lpstr>Historiker sind Detektive. Sie untersuchen Quellen, vergleichen sie und prüfen, ob sie stimmen.</vt:lpstr>
      <vt:lpstr>Die Zeitkapsel-Frage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Woher wissen wir, was früher war?</dc:title>
  <dc:subject/>
  <dc:creator/>
  <cp:lastModifiedBy>Vadym Yatsunyk</cp:lastModifiedBy>
  <cp:revision>2</cp:revision>
  <dcterms:created xsi:type="dcterms:W3CDTF">2026-10-09T15:11:15Z</dcterms:created>
  <dcterms:modified xsi:type="dcterms:W3CDTF">2026-10-09T15:22:29Z</dcterms:modified>
</cp:coreProperties>
</file>